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56" r:id="rId2"/>
    <p:sldId id="257" r:id="rId3"/>
  </p:sldIdLst>
  <p:sldSz cx="7559675" cy="10691813"/>
  <p:notesSz cx="6807200" cy="9939338"/>
  <p:defaultTextStyle>
    <a:defPPr>
      <a:defRPr lang="ja-JP"/>
    </a:defPPr>
    <a:lvl1pPr marL="0" algn="l" defTabSz="995507" rtl="0" eaLnBrk="1" latinLnBrk="0" hangingPunct="1">
      <a:defRPr kumimoji="1" sz="1960" kern="1200">
        <a:solidFill>
          <a:schemeClr val="tx1"/>
        </a:solidFill>
        <a:latin typeface="+mn-lt"/>
        <a:ea typeface="+mn-ea"/>
        <a:cs typeface="+mn-cs"/>
      </a:defRPr>
    </a:lvl1pPr>
    <a:lvl2pPr marL="497754" algn="l" defTabSz="995507" rtl="0" eaLnBrk="1" latinLnBrk="0" hangingPunct="1">
      <a:defRPr kumimoji="1" sz="1960" kern="1200">
        <a:solidFill>
          <a:schemeClr val="tx1"/>
        </a:solidFill>
        <a:latin typeface="+mn-lt"/>
        <a:ea typeface="+mn-ea"/>
        <a:cs typeface="+mn-cs"/>
      </a:defRPr>
    </a:lvl2pPr>
    <a:lvl3pPr marL="995507" algn="l" defTabSz="995507" rtl="0" eaLnBrk="1" latinLnBrk="0" hangingPunct="1">
      <a:defRPr kumimoji="1" sz="1960" kern="1200">
        <a:solidFill>
          <a:schemeClr val="tx1"/>
        </a:solidFill>
        <a:latin typeface="+mn-lt"/>
        <a:ea typeface="+mn-ea"/>
        <a:cs typeface="+mn-cs"/>
      </a:defRPr>
    </a:lvl3pPr>
    <a:lvl4pPr marL="1493261" algn="l" defTabSz="995507" rtl="0" eaLnBrk="1" latinLnBrk="0" hangingPunct="1">
      <a:defRPr kumimoji="1" sz="1960" kern="1200">
        <a:solidFill>
          <a:schemeClr val="tx1"/>
        </a:solidFill>
        <a:latin typeface="+mn-lt"/>
        <a:ea typeface="+mn-ea"/>
        <a:cs typeface="+mn-cs"/>
      </a:defRPr>
    </a:lvl4pPr>
    <a:lvl5pPr marL="1991015" algn="l" defTabSz="995507" rtl="0" eaLnBrk="1" latinLnBrk="0" hangingPunct="1">
      <a:defRPr kumimoji="1" sz="1960" kern="1200">
        <a:solidFill>
          <a:schemeClr val="tx1"/>
        </a:solidFill>
        <a:latin typeface="+mn-lt"/>
        <a:ea typeface="+mn-ea"/>
        <a:cs typeface="+mn-cs"/>
      </a:defRPr>
    </a:lvl5pPr>
    <a:lvl6pPr marL="2488768" algn="l" defTabSz="995507" rtl="0" eaLnBrk="1" latinLnBrk="0" hangingPunct="1">
      <a:defRPr kumimoji="1" sz="1960" kern="1200">
        <a:solidFill>
          <a:schemeClr val="tx1"/>
        </a:solidFill>
        <a:latin typeface="+mn-lt"/>
        <a:ea typeface="+mn-ea"/>
        <a:cs typeface="+mn-cs"/>
      </a:defRPr>
    </a:lvl6pPr>
    <a:lvl7pPr marL="2986522" algn="l" defTabSz="995507" rtl="0" eaLnBrk="1" latinLnBrk="0" hangingPunct="1">
      <a:defRPr kumimoji="1" sz="1960" kern="1200">
        <a:solidFill>
          <a:schemeClr val="tx1"/>
        </a:solidFill>
        <a:latin typeface="+mn-lt"/>
        <a:ea typeface="+mn-ea"/>
        <a:cs typeface="+mn-cs"/>
      </a:defRPr>
    </a:lvl7pPr>
    <a:lvl8pPr marL="3484275" algn="l" defTabSz="995507" rtl="0" eaLnBrk="1" latinLnBrk="0" hangingPunct="1">
      <a:defRPr kumimoji="1" sz="1960" kern="1200">
        <a:solidFill>
          <a:schemeClr val="tx1"/>
        </a:solidFill>
        <a:latin typeface="+mn-lt"/>
        <a:ea typeface="+mn-ea"/>
        <a:cs typeface="+mn-cs"/>
      </a:defRPr>
    </a:lvl8pPr>
    <a:lvl9pPr marL="3982029" algn="l" defTabSz="995507" rtl="0" eaLnBrk="1" latinLnBrk="0" hangingPunct="1">
      <a:defRPr kumimoji="1"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E6FF"/>
    <a:srgbClr val="2906FE"/>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59" d="100"/>
          <a:sy n="59" d="100"/>
        </p:scale>
        <p:origin x="2130" y="102"/>
      </p:cViewPr>
      <p:guideLst>
        <p:guide orient="horz" pos="3343"/>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EBCE79A-4391-49EB-A482-1814301ED188}" type="datetimeFigureOut">
              <a:rPr kumimoji="1" lang="ja-JP" altLang="en-US" smtClean="0"/>
              <a:t>2017/12/14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52052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EBCE79A-4391-49EB-A482-1814301ED188}" type="datetimeFigureOut">
              <a:rPr kumimoji="1" lang="ja-JP" altLang="en-US" smtClean="0"/>
              <a:t>2017/12/14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233065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EBCE79A-4391-49EB-A482-1814301ED188}" type="datetimeFigureOut">
              <a:rPr kumimoji="1" lang="ja-JP" altLang="en-US" smtClean="0"/>
              <a:t>2017/12/14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418223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EBCE79A-4391-49EB-A482-1814301ED188}" type="datetimeFigureOut">
              <a:rPr kumimoji="1" lang="ja-JP" altLang="en-US" smtClean="0"/>
              <a:t>2017/12/14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159450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EBCE79A-4391-49EB-A482-1814301ED188}" type="datetimeFigureOut">
              <a:rPr kumimoji="1" lang="ja-JP" altLang="en-US" smtClean="0"/>
              <a:t>2017/12/14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251636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EBCE79A-4391-49EB-A482-1814301ED188}" type="datetimeFigureOut">
              <a:rPr kumimoji="1" lang="ja-JP" altLang="en-US" smtClean="0"/>
              <a:t>2017/12/14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274598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EBCE79A-4391-49EB-A482-1814301ED188}" type="datetimeFigureOut">
              <a:rPr kumimoji="1" lang="ja-JP" altLang="en-US" smtClean="0"/>
              <a:t>2017/12/14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379603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EBCE79A-4391-49EB-A482-1814301ED188}" type="datetimeFigureOut">
              <a:rPr kumimoji="1" lang="ja-JP" altLang="en-US" smtClean="0"/>
              <a:t>2017/12/14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281411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CE79A-4391-49EB-A482-1814301ED188}" type="datetimeFigureOut">
              <a:rPr kumimoji="1" lang="ja-JP" altLang="en-US" smtClean="0"/>
              <a:t>2017/12/14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410701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EBCE79A-4391-49EB-A482-1814301ED188}" type="datetimeFigureOut">
              <a:rPr kumimoji="1" lang="ja-JP" altLang="en-US" smtClean="0"/>
              <a:t>2017/12/14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274404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EBCE79A-4391-49EB-A482-1814301ED188}" type="datetimeFigureOut">
              <a:rPr kumimoji="1" lang="ja-JP" altLang="en-US" smtClean="0"/>
              <a:t>2017/12/14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34033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EBCE79A-4391-49EB-A482-1814301ED188}" type="datetimeFigureOut">
              <a:rPr kumimoji="1" lang="ja-JP" altLang="en-US" smtClean="0"/>
              <a:t>2017/12/14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7FB11C1-F6E7-4A26-ADCF-82E33690694B}" type="slidenum">
              <a:rPr kumimoji="1" lang="ja-JP" altLang="en-US" smtClean="0"/>
              <a:t>‹#›</a:t>
            </a:fld>
            <a:endParaRPr kumimoji="1" lang="ja-JP" altLang="en-US"/>
          </a:p>
        </p:txBody>
      </p:sp>
    </p:spTree>
    <p:extLst>
      <p:ext uri="{BB962C8B-B14F-4D97-AF65-F5344CB8AC3E}">
        <p14:creationId xmlns:p14="http://schemas.microsoft.com/office/powerpoint/2010/main" val="416274776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rgbClr val="FAFCFE">
                <a:alpha val="70000"/>
              </a:srgbClr>
            </a:gs>
            <a:gs pos="0">
              <a:schemeClr val="accent1">
                <a:lumMod val="5000"/>
                <a:lumOff val="95000"/>
                <a:alpha val="52000"/>
              </a:schemeClr>
            </a:gs>
            <a:gs pos="100000">
              <a:schemeClr val="bg1">
                <a:alpha val="0"/>
              </a:schemeClr>
            </a:gs>
          </a:gsLst>
          <a:lin ang="5400000" scaled="1"/>
        </a:gra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9096"/>
            <a:ext cx="7559675" cy="5657423"/>
          </a:xfrm>
          <a:prstGeom prst="rect">
            <a:avLst/>
          </a:prstGeom>
        </p:spPr>
      </p:pic>
      <p:sp>
        <p:nvSpPr>
          <p:cNvPr id="6" name="テキスト ボックス 5"/>
          <p:cNvSpPr txBox="1"/>
          <p:nvPr/>
        </p:nvSpPr>
        <p:spPr>
          <a:xfrm>
            <a:off x="78825" y="218877"/>
            <a:ext cx="7402024" cy="1401346"/>
          </a:xfrm>
          <a:prstGeom prst="rect">
            <a:avLst/>
          </a:prstGeom>
          <a:noFill/>
          <a:effectLst>
            <a:outerShdw blurRad="50800" dist="25400" dir="5400000" algn="ctr" rotWithShape="0">
              <a:schemeClr val="bg1">
                <a:lumMod val="50000"/>
              </a:schemeClr>
            </a:outerShdw>
          </a:effectLst>
        </p:spPr>
        <p:txBody>
          <a:bodyPr wrap="square" rtlCol="0">
            <a:spAutoFit/>
          </a:bodyPr>
          <a:lstStyle/>
          <a:p>
            <a:r>
              <a:rPr lang="ja-JP" altLang="en-US" sz="2159" dirty="0">
                <a:solidFill>
                  <a:schemeClr val="bg1"/>
                </a:solidFill>
                <a:effectLst>
                  <a:outerShdw blurRad="50800" dist="38100" dir="2700000" algn="tl" rotWithShape="0">
                    <a:schemeClr val="tx1">
                      <a:alpha val="40000"/>
                    </a:schemeClr>
                  </a:outerShdw>
                </a:effectLst>
                <a:latin typeface="小塚ゴシック Pro M" panose="020B0700000000000000" pitchFamily="34" charset="-128"/>
                <a:ea typeface="小塚ゴシック Pro M" panose="020B0700000000000000" pitchFamily="34" charset="-128"/>
              </a:rPr>
              <a:t>くらしの課題解決への新しいアプローチ</a:t>
            </a:r>
            <a:endParaRPr lang="en-US" altLang="ja-JP" sz="2159" dirty="0">
              <a:solidFill>
                <a:schemeClr val="bg1"/>
              </a:solidFill>
              <a:effectLst>
                <a:outerShdw blurRad="50800" dist="38100" dir="2700000" algn="tl" rotWithShape="0">
                  <a:schemeClr val="tx1">
                    <a:alpha val="40000"/>
                  </a:schemeClr>
                </a:outerShdw>
              </a:effectLst>
              <a:latin typeface="小塚ゴシック Pro M" panose="020B0700000000000000" pitchFamily="34" charset="-128"/>
              <a:ea typeface="小塚ゴシック Pro M" panose="020B0700000000000000" pitchFamily="34" charset="-128"/>
            </a:endParaRPr>
          </a:p>
          <a:p>
            <a:pPr algn="ctr"/>
            <a:endParaRPr lang="en-US" altLang="ja-JP" sz="1295" b="1" dirty="0">
              <a:solidFill>
                <a:schemeClr val="bg1"/>
              </a:solidFill>
              <a:effectLst>
                <a:outerShdw blurRad="50800" dist="38100" dir="2700000" algn="tl" rotWithShape="0">
                  <a:schemeClr val="tx1">
                    <a:alpha val="40000"/>
                  </a:schemeClr>
                </a:outerShdw>
              </a:effectLst>
              <a:latin typeface="小塚ゴシック Pro M" panose="020B0700000000000000" pitchFamily="34" charset="-128"/>
              <a:ea typeface="小塚ゴシック Pro M" panose="020B0700000000000000" pitchFamily="34" charset="-128"/>
            </a:endParaRPr>
          </a:p>
          <a:p>
            <a:pPr>
              <a:lnSpc>
                <a:spcPct val="90000"/>
              </a:lnSpc>
            </a:pPr>
            <a:r>
              <a:rPr lang="ja-JP" altLang="en-US" sz="3454" b="1" dirty="0">
                <a:solidFill>
                  <a:schemeClr val="bg1"/>
                </a:solidFill>
                <a:effectLst>
                  <a:outerShdw blurRad="50800" dist="38100" dir="2700000" algn="tl" rotWithShape="0">
                    <a:schemeClr val="tx1">
                      <a:alpha val="40000"/>
                    </a:schemeClr>
                  </a:outerShdw>
                </a:effectLst>
                <a:latin typeface="小塚ゴシック Pro M" panose="020B0700000000000000" pitchFamily="34" charset="-128"/>
                <a:ea typeface="小塚ゴシック Pro M" panose="020B0700000000000000" pitchFamily="34" charset="-128"/>
              </a:rPr>
              <a:t>　　シビックエコノミー</a:t>
            </a:r>
            <a:endParaRPr lang="en-US" altLang="ja-JP" sz="3454" b="1" dirty="0">
              <a:solidFill>
                <a:schemeClr val="bg1"/>
              </a:solidFill>
              <a:effectLst>
                <a:outerShdw blurRad="50800" dist="38100" dir="2700000" algn="tl" rotWithShape="0">
                  <a:schemeClr val="tx1">
                    <a:alpha val="40000"/>
                  </a:schemeClr>
                </a:outerShdw>
              </a:effectLst>
              <a:latin typeface="小塚ゴシック Pro M" panose="020B0700000000000000" pitchFamily="34" charset="-128"/>
              <a:ea typeface="小塚ゴシック Pro M" panose="020B0700000000000000" pitchFamily="34" charset="-128"/>
            </a:endParaRPr>
          </a:p>
          <a:p>
            <a:pPr algn="ctr">
              <a:lnSpc>
                <a:spcPct val="90000"/>
              </a:lnSpc>
            </a:pPr>
            <a:r>
              <a:rPr lang="ja-JP" altLang="en-US" sz="2159" b="1" dirty="0">
                <a:solidFill>
                  <a:schemeClr val="bg1"/>
                </a:solidFill>
                <a:effectLst>
                  <a:outerShdw blurRad="50800" dist="38100" dir="2700000" algn="tl" rotWithShape="0">
                    <a:schemeClr val="tx1">
                      <a:alpha val="40000"/>
                    </a:schemeClr>
                  </a:outerShdw>
                </a:effectLst>
                <a:latin typeface="小塚ゴシック Pro M" panose="020B0700000000000000" pitchFamily="34" charset="-128"/>
                <a:ea typeface="小塚ゴシック Pro M" panose="020B0700000000000000" pitchFamily="34" charset="-128"/>
              </a:rPr>
              <a:t>　　　　　　　　　　　　　　について考え語りあう！</a:t>
            </a:r>
            <a:endParaRPr lang="en-US" altLang="ja-JP" sz="3454" b="1" dirty="0">
              <a:solidFill>
                <a:schemeClr val="bg1"/>
              </a:solidFill>
              <a:effectLst>
                <a:outerShdw blurRad="50800" dist="38100" dir="2700000" algn="tl" rotWithShape="0">
                  <a:schemeClr val="tx1">
                    <a:alpha val="40000"/>
                  </a:schemeClr>
                </a:outerShdw>
              </a:effectLst>
              <a:latin typeface="小塚ゴシック Pro M" panose="020B0700000000000000" pitchFamily="34" charset="-128"/>
              <a:ea typeface="小塚ゴシック Pro M" panose="020B0700000000000000" pitchFamily="34" charset="-128"/>
            </a:endParaRPr>
          </a:p>
        </p:txBody>
      </p:sp>
      <p:sp>
        <p:nvSpPr>
          <p:cNvPr id="19" name="正方形/長方形 18"/>
          <p:cNvSpPr/>
          <p:nvPr/>
        </p:nvSpPr>
        <p:spPr>
          <a:xfrm>
            <a:off x="135368" y="7587297"/>
            <a:ext cx="7288938" cy="2311464"/>
          </a:xfrm>
          <a:prstGeom prst="rect">
            <a:avLst/>
          </a:prstGeom>
          <a:noFill/>
          <a:ln w="34925" cmpd="sng">
            <a:solidFill>
              <a:schemeClr val="tx1">
                <a:lumMod val="65000"/>
                <a:lumOff val="35000"/>
              </a:schemeClr>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2115"/>
          </a:p>
        </p:txBody>
      </p:sp>
      <p:sp>
        <p:nvSpPr>
          <p:cNvPr id="21" name="テキスト ボックス 20"/>
          <p:cNvSpPr txBox="1"/>
          <p:nvPr/>
        </p:nvSpPr>
        <p:spPr>
          <a:xfrm>
            <a:off x="223681" y="7673077"/>
            <a:ext cx="7112309" cy="2251578"/>
          </a:xfrm>
          <a:prstGeom prst="rect">
            <a:avLst/>
          </a:prstGeom>
          <a:noFill/>
        </p:spPr>
        <p:txBody>
          <a:bodyPr wrap="square" rtlCol="0">
            <a:spAutoFit/>
          </a:bodyPr>
          <a:lstStyle/>
          <a:p>
            <a:r>
              <a:rPr lang="ja-JP" altLang="en-US" sz="1727" dirty="0">
                <a:latin typeface="小塚ゴシック Pro M" panose="020B0700000000000000" pitchFamily="34" charset="-128"/>
                <a:ea typeface="小塚ゴシック Pro M" panose="020B0700000000000000" pitchFamily="34" charset="-128"/>
              </a:rPr>
              <a:t>開催日：</a:t>
            </a:r>
            <a:r>
              <a:rPr lang="en-US" altLang="ja-JP" sz="1727" dirty="0">
                <a:latin typeface="小塚ゴシック Pro M" panose="020B0700000000000000" pitchFamily="34" charset="-128"/>
                <a:ea typeface="小塚ゴシック Pro M" panose="020B0700000000000000" pitchFamily="34" charset="-128"/>
              </a:rPr>
              <a:t>2018</a:t>
            </a:r>
            <a:r>
              <a:rPr lang="ja-JP" altLang="en-US" sz="1727" dirty="0">
                <a:latin typeface="小塚ゴシック Pro M" panose="020B0700000000000000" pitchFamily="34" charset="-128"/>
                <a:ea typeface="小塚ゴシック Pro M" panose="020B0700000000000000" pitchFamily="34" charset="-128"/>
              </a:rPr>
              <a:t>年</a:t>
            </a:r>
            <a:r>
              <a:rPr lang="en-US" altLang="ja-JP" sz="1727" dirty="0">
                <a:latin typeface="小塚ゴシック Pro M" panose="020B0700000000000000" pitchFamily="34" charset="-128"/>
                <a:ea typeface="小塚ゴシック Pro M" panose="020B0700000000000000" pitchFamily="34" charset="-128"/>
              </a:rPr>
              <a:t>2</a:t>
            </a:r>
            <a:r>
              <a:rPr lang="ja-JP" altLang="en-US" sz="1727" dirty="0">
                <a:latin typeface="小塚ゴシック Pro M" panose="020B0700000000000000" pitchFamily="34" charset="-128"/>
                <a:ea typeface="小塚ゴシック Pro M" panose="020B0700000000000000" pitchFamily="34" charset="-128"/>
              </a:rPr>
              <a:t>月</a:t>
            </a:r>
            <a:r>
              <a:rPr lang="en-US" altLang="ja-JP" sz="1727" dirty="0">
                <a:latin typeface="小塚ゴシック Pro M" panose="020B0700000000000000" pitchFamily="34" charset="-128"/>
                <a:ea typeface="小塚ゴシック Pro M" panose="020B0700000000000000" pitchFamily="34" charset="-128"/>
              </a:rPr>
              <a:t>12</a:t>
            </a:r>
            <a:r>
              <a:rPr lang="ja-JP" altLang="en-US" sz="1727" dirty="0">
                <a:latin typeface="小塚ゴシック Pro M" panose="020B0700000000000000" pitchFamily="34" charset="-128"/>
                <a:ea typeface="小塚ゴシック Pro M" panose="020B0700000000000000" pitchFamily="34" charset="-128"/>
              </a:rPr>
              <a:t>日（月・祝）</a:t>
            </a:r>
            <a:endParaRPr lang="en-US" altLang="ja-JP" sz="1727" dirty="0">
              <a:latin typeface="小塚ゴシック Pro M" panose="020B0700000000000000" pitchFamily="34" charset="-128"/>
              <a:ea typeface="小塚ゴシック Pro M" panose="020B0700000000000000" pitchFamily="34" charset="-128"/>
            </a:endParaRPr>
          </a:p>
          <a:p>
            <a:r>
              <a:rPr lang="ja-JP" altLang="en-US" sz="1727" dirty="0">
                <a:latin typeface="小塚ゴシック Pro M" panose="020B0700000000000000" pitchFamily="34" charset="-128"/>
                <a:ea typeface="小塚ゴシック Pro M" panose="020B0700000000000000" pitchFamily="34" charset="-128"/>
              </a:rPr>
              <a:t>時　間：</a:t>
            </a:r>
            <a:r>
              <a:rPr lang="en-US" altLang="ja-JP" sz="1727" dirty="0">
                <a:latin typeface="小塚ゴシック Pro M" panose="020B0700000000000000" pitchFamily="34" charset="-128"/>
                <a:ea typeface="小塚ゴシック Pro M" panose="020B0700000000000000" pitchFamily="34" charset="-128"/>
              </a:rPr>
              <a:t>10</a:t>
            </a:r>
            <a:r>
              <a:rPr lang="ja-JP" altLang="en-US" sz="1727" dirty="0">
                <a:latin typeface="小塚ゴシック Pro M" panose="020B0700000000000000" pitchFamily="34" charset="-128"/>
                <a:ea typeface="小塚ゴシック Pro M" panose="020B0700000000000000" pitchFamily="34" charset="-128"/>
              </a:rPr>
              <a:t>：</a:t>
            </a:r>
            <a:r>
              <a:rPr lang="en-US" altLang="ja-JP" sz="1727" dirty="0">
                <a:latin typeface="小塚ゴシック Pro M" panose="020B0700000000000000" pitchFamily="34" charset="-128"/>
                <a:ea typeface="小塚ゴシック Pro M" panose="020B0700000000000000" pitchFamily="34" charset="-128"/>
              </a:rPr>
              <a:t>30</a:t>
            </a:r>
            <a:r>
              <a:rPr lang="ja-JP" altLang="en-US" sz="1727" dirty="0">
                <a:latin typeface="小塚ゴシック Pro M" panose="020B0700000000000000" pitchFamily="34" charset="-128"/>
                <a:ea typeface="小塚ゴシック Pro M" panose="020B0700000000000000" pitchFamily="34" charset="-128"/>
              </a:rPr>
              <a:t> ～ </a:t>
            </a:r>
            <a:r>
              <a:rPr lang="en-US" altLang="ja-JP" sz="1727" dirty="0">
                <a:latin typeface="小塚ゴシック Pro M" panose="020B0700000000000000" pitchFamily="34" charset="-128"/>
                <a:ea typeface="小塚ゴシック Pro M" panose="020B0700000000000000" pitchFamily="34" charset="-128"/>
              </a:rPr>
              <a:t>15</a:t>
            </a:r>
            <a:r>
              <a:rPr lang="ja-JP" altLang="en-US" sz="1727" dirty="0">
                <a:latin typeface="小塚ゴシック Pro M" panose="020B0700000000000000" pitchFamily="34" charset="-128"/>
                <a:ea typeface="小塚ゴシック Pro M" panose="020B0700000000000000" pitchFamily="34" charset="-128"/>
              </a:rPr>
              <a:t>：</a:t>
            </a:r>
            <a:r>
              <a:rPr lang="en-US" altLang="ja-JP" sz="1727" dirty="0">
                <a:latin typeface="小塚ゴシック Pro M" panose="020B0700000000000000" pitchFamily="34" charset="-128"/>
                <a:ea typeface="小塚ゴシック Pro M" panose="020B0700000000000000" pitchFamily="34" charset="-128"/>
              </a:rPr>
              <a:t>00</a:t>
            </a:r>
            <a:endParaRPr lang="en-US" altLang="ja-JP" sz="1727" dirty="0">
              <a:latin typeface="小塚ゴシック Pro M" panose="020B0700000000000000" pitchFamily="34" charset="-128"/>
              <a:ea typeface="小塚ゴシック Pro M" panose="020B0700000000000000" pitchFamily="34" charset="-128"/>
            </a:endParaRPr>
          </a:p>
          <a:p>
            <a:r>
              <a:rPr lang="ja-JP" altLang="en-US" sz="1727" dirty="0">
                <a:latin typeface="小塚ゴシック Pro M" panose="020B0700000000000000" pitchFamily="34" charset="-128"/>
                <a:ea typeface="小塚ゴシック Pro M" panose="020B0700000000000000" pitchFamily="34" charset="-128"/>
              </a:rPr>
              <a:t>参加費：</a:t>
            </a:r>
            <a:r>
              <a:rPr lang="en-US" altLang="ja-JP" sz="1727" dirty="0">
                <a:latin typeface="小塚ゴシック Pro M" panose="020B0700000000000000" pitchFamily="34" charset="-128"/>
                <a:ea typeface="小塚ゴシック Pro M" panose="020B0700000000000000" pitchFamily="34" charset="-128"/>
              </a:rPr>
              <a:t>1,000</a:t>
            </a:r>
            <a:r>
              <a:rPr lang="ja-JP" altLang="en-US" sz="1727" dirty="0">
                <a:latin typeface="小塚ゴシック Pro M" panose="020B0700000000000000" pitchFamily="34" charset="-128"/>
                <a:ea typeface="小塚ゴシック Pro M" panose="020B0700000000000000" pitchFamily="34" charset="-128"/>
              </a:rPr>
              <a:t>円</a:t>
            </a:r>
            <a:r>
              <a:rPr lang="ja-JP" altLang="en-US" sz="1511" dirty="0">
                <a:latin typeface="小塚ゴシック Pro M" panose="020B0700000000000000" pitchFamily="34" charset="-128"/>
                <a:ea typeface="小塚ゴシック Pro M" panose="020B0700000000000000" pitchFamily="34" charset="-128"/>
              </a:rPr>
              <a:t>（</a:t>
            </a:r>
            <a:r>
              <a:rPr lang="en-US" altLang="ja-JP" sz="1511" dirty="0">
                <a:latin typeface="小塚ゴシック Pro M" panose="020B0700000000000000" pitchFamily="34" charset="-128"/>
                <a:ea typeface="小塚ゴシック Pro M" panose="020B0700000000000000" pitchFamily="34" charset="-128"/>
              </a:rPr>
              <a:t>1</a:t>
            </a:r>
            <a:r>
              <a:rPr lang="ja-JP" altLang="en-US" sz="1511" dirty="0">
                <a:latin typeface="小塚ゴシック Pro M" panose="020B0700000000000000" pitchFamily="34" charset="-128"/>
                <a:ea typeface="小塚ゴシック Pro M" panose="020B0700000000000000" pitchFamily="34" charset="-128"/>
              </a:rPr>
              <a:t>部・</a:t>
            </a:r>
            <a:r>
              <a:rPr lang="en-US" altLang="ja-JP" sz="1511" dirty="0">
                <a:latin typeface="小塚ゴシック Pro M" panose="020B0700000000000000" pitchFamily="34" charset="-128"/>
                <a:ea typeface="小塚ゴシック Pro M" panose="020B0700000000000000" pitchFamily="34" charset="-128"/>
              </a:rPr>
              <a:t>2</a:t>
            </a:r>
            <a:r>
              <a:rPr lang="ja-JP" altLang="en-US" sz="1511" dirty="0">
                <a:latin typeface="小塚ゴシック Pro M" panose="020B0700000000000000" pitchFamily="34" charset="-128"/>
                <a:ea typeface="小塚ゴシック Pro M" panose="020B0700000000000000" pitchFamily="34" charset="-128"/>
              </a:rPr>
              <a:t>部通し）</a:t>
            </a:r>
            <a:endParaRPr lang="en-US" altLang="ja-JP" sz="1511" dirty="0">
              <a:latin typeface="小塚ゴシック Pro M" panose="020B0700000000000000" pitchFamily="34" charset="-128"/>
              <a:ea typeface="小塚ゴシック Pro M" panose="020B0700000000000000" pitchFamily="34" charset="-128"/>
            </a:endParaRPr>
          </a:p>
          <a:p>
            <a:r>
              <a:rPr lang="ja-JP" altLang="en-US" sz="1511" dirty="0">
                <a:latin typeface="小塚ゴシック Pro M" panose="020B0700000000000000" pitchFamily="34" charset="-128"/>
                <a:ea typeface="小塚ゴシック Pro M" panose="020B0700000000000000" pitchFamily="34" charset="-128"/>
              </a:rPr>
              <a:t>　</a:t>
            </a:r>
            <a:r>
              <a:rPr lang="ja-JP" altLang="en-US" sz="1511" dirty="0">
                <a:latin typeface="小塚ゴシック Pro M" panose="020B0700000000000000" pitchFamily="34" charset="-128"/>
                <a:ea typeface="小塚ゴシック Pro M" panose="020B0700000000000000" pitchFamily="34" charset="-128"/>
              </a:rPr>
              <a:t>　　　</a:t>
            </a:r>
            <a:r>
              <a:rPr lang="ja-JP" altLang="en-US" sz="1187" dirty="0">
                <a:latin typeface="小塚ゴシック Pro M" panose="020B0700000000000000" pitchFamily="34" charset="-128"/>
                <a:ea typeface="小塚ゴシック Pro M" panose="020B0700000000000000" pitchFamily="34" charset="-128"/>
              </a:rPr>
              <a:t> </a:t>
            </a:r>
            <a:r>
              <a:rPr lang="en-US" altLang="ja-JP" sz="1187" dirty="0">
                <a:latin typeface="小塚ゴシック Pro M" panose="020B0700000000000000" pitchFamily="34" charset="-128"/>
                <a:ea typeface="小塚ゴシック Pro M" panose="020B0700000000000000" pitchFamily="34" charset="-128"/>
              </a:rPr>
              <a:t>※1</a:t>
            </a:r>
            <a:r>
              <a:rPr lang="ja-JP" altLang="en-US" sz="1187" dirty="0">
                <a:latin typeface="小塚ゴシック Pro M" panose="020B0700000000000000" pitchFamily="34" charset="-128"/>
                <a:ea typeface="小塚ゴシック Pro M" panose="020B0700000000000000" pitchFamily="34" charset="-128"/>
              </a:rPr>
              <a:t>部のみ参加も可、昼食は各自ご準備ください。</a:t>
            </a:r>
            <a:endParaRPr lang="en-US" altLang="ja-JP" sz="1187" dirty="0">
              <a:latin typeface="小塚ゴシック Pro M" panose="020B0700000000000000" pitchFamily="34" charset="-128"/>
              <a:ea typeface="小塚ゴシック Pro M" panose="020B0700000000000000" pitchFamily="34" charset="-128"/>
            </a:endParaRPr>
          </a:p>
          <a:p>
            <a:r>
              <a:rPr lang="ja-JP" altLang="en-US" sz="1727" dirty="0">
                <a:latin typeface="小塚ゴシック Pro M" panose="020B0700000000000000" pitchFamily="34" charset="-128"/>
                <a:ea typeface="小塚ゴシック Pro M" panose="020B0700000000000000" pitchFamily="34" charset="-128"/>
              </a:rPr>
              <a:t>定　員：</a:t>
            </a:r>
            <a:r>
              <a:rPr lang="en-US" altLang="ja-JP" sz="1727" dirty="0">
                <a:latin typeface="小塚ゴシック Pro M" panose="020B0700000000000000" pitchFamily="34" charset="-128"/>
                <a:ea typeface="小塚ゴシック Pro M" panose="020B0700000000000000" pitchFamily="34" charset="-128"/>
              </a:rPr>
              <a:t>50</a:t>
            </a:r>
            <a:r>
              <a:rPr lang="ja-JP" altLang="en-US" sz="1727" dirty="0">
                <a:latin typeface="小塚ゴシック Pro M" panose="020B0700000000000000" pitchFamily="34" charset="-128"/>
                <a:ea typeface="小塚ゴシック Pro M" panose="020B0700000000000000" pitchFamily="34" charset="-128"/>
              </a:rPr>
              <a:t>名</a:t>
            </a:r>
            <a:endParaRPr lang="en-US" altLang="ja-JP" sz="1727" dirty="0">
              <a:latin typeface="小塚ゴシック Pro M" panose="020B0700000000000000" pitchFamily="34" charset="-128"/>
              <a:ea typeface="小塚ゴシック Pro M" panose="020B0700000000000000" pitchFamily="34" charset="-128"/>
            </a:endParaRPr>
          </a:p>
          <a:p>
            <a:r>
              <a:rPr lang="ja-JP" altLang="en-US" sz="1727" dirty="0">
                <a:latin typeface="小塚ゴシック Pro M" panose="020B0700000000000000" pitchFamily="34" charset="-128"/>
                <a:ea typeface="小塚ゴシック Pro M" panose="020B0700000000000000" pitchFamily="34" charset="-128"/>
              </a:rPr>
              <a:t>会　場：</a:t>
            </a:r>
            <a:r>
              <a:rPr lang="ja-JP" altLang="en-US" sz="1511" dirty="0">
                <a:latin typeface="小塚ゴシック Pro M" panose="020B0700000000000000" pitchFamily="34" charset="-128"/>
                <a:ea typeface="小塚ゴシック Pro M" panose="020B0700000000000000" pitchFamily="34" charset="-128"/>
              </a:rPr>
              <a:t>ＪＥＣ日本研修センター神戸元町 </a:t>
            </a:r>
            <a:endParaRPr lang="en-US" altLang="ja-JP" sz="1511" dirty="0">
              <a:latin typeface="小塚ゴシック Pro M" panose="020B0700000000000000" pitchFamily="34" charset="-128"/>
              <a:ea typeface="小塚ゴシック Pro M" panose="020B0700000000000000" pitchFamily="34" charset="-128"/>
            </a:endParaRPr>
          </a:p>
          <a:p>
            <a:r>
              <a:rPr lang="ja-JP" altLang="en-US" sz="1511" dirty="0">
                <a:latin typeface="小塚ゴシック Pro M" panose="020B0700000000000000" pitchFamily="34" charset="-128"/>
                <a:ea typeface="小塚ゴシック Pro M" panose="020B0700000000000000" pitchFamily="34" charset="-128"/>
              </a:rPr>
              <a:t>　　　　  大会議室 </a:t>
            </a:r>
            <a:r>
              <a:rPr lang="ja-JP" altLang="en-US" sz="1511" dirty="0">
                <a:latin typeface="小塚ゴシック Pro M" panose="020B0700000000000000" pitchFamily="34" charset="-128"/>
                <a:ea typeface="小塚ゴシック Pro M" panose="020B0700000000000000" pitchFamily="34" charset="-128"/>
              </a:rPr>
              <a:t>３</a:t>
            </a:r>
            <a:r>
              <a:rPr lang="en-US" altLang="ja-JP" sz="1511" dirty="0">
                <a:latin typeface="小塚ゴシック Pro M" panose="020B0700000000000000" pitchFamily="34" charset="-128"/>
                <a:ea typeface="小塚ゴシック Pro M" panose="020B0700000000000000" pitchFamily="34" charset="-128"/>
              </a:rPr>
              <a:t>F</a:t>
            </a:r>
          </a:p>
          <a:p>
            <a:r>
              <a:rPr lang="ja-JP" altLang="en-US" sz="1187" dirty="0">
                <a:latin typeface="小塚ゴシック Pro M" panose="020B0700000000000000" pitchFamily="34" charset="-128"/>
                <a:ea typeface="小塚ゴシック Pro M" panose="020B0700000000000000" pitchFamily="34" charset="-128"/>
              </a:rPr>
              <a:t>　　　　　  神戸市中央区元町通</a:t>
            </a:r>
            <a:r>
              <a:rPr lang="en-US" altLang="ja-JP" sz="1187" dirty="0">
                <a:latin typeface="小塚ゴシック Pro M" panose="020B0700000000000000" pitchFamily="34" charset="-128"/>
                <a:ea typeface="小塚ゴシック Pro M" panose="020B0700000000000000" pitchFamily="34" charset="-128"/>
              </a:rPr>
              <a:t>2</a:t>
            </a:r>
            <a:r>
              <a:rPr lang="ja-JP" altLang="en-US" sz="1187" dirty="0">
                <a:latin typeface="小塚ゴシック Pro M" panose="020B0700000000000000" pitchFamily="34" charset="-128"/>
                <a:ea typeface="小塚ゴシック Pro M" panose="020B0700000000000000" pitchFamily="34" charset="-128"/>
              </a:rPr>
              <a:t>丁目</a:t>
            </a:r>
            <a:r>
              <a:rPr lang="en-US" altLang="ja-JP" sz="1187" dirty="0">
                <a:latin typeface="小塚ゴシック Pro M" panose="020B0700000000000000" pitchFamily="34" charset="-128"/>
                <a:ea typeface="小塚ゴシック Pro M" panose="020B0700000000000000" pitchFamily="34" charset="-128"/>
              </a:rPr>
              <a:t>3</a:t>
            </a:r>
            <a:r>
              <a:rPr lang="ja-JP" altLang="en-US" sz="1187" dirty="0">
                <a:latin typeface="小塚ゴシック Pro M" panose="020B0700000000000000" pitchFamily="34" charset="-128"/>
                <a:ea typeface="小塚ゴシック Pro M" panose="020B0700000000000000" pitchFamily="34" charset="-128"/>
              </a:rPr>
              <a:t>番</a:t>
            </a:r>
            <a:r>
              <a:rPr lang="en-US" altLang="ja-JP" sz="1187" dirty="0">
                <a:latin typeface="小塚ゴシック Pro M" panose="020B0700000000000000" pitchFamily="34" charset="-128"/>
                <a:ea typeface="小塚ゴシック Pro M" panose="020B0700000000000000" pitchFamily="34" charset="-128"/>
              </a:rPr>
              <a:t>2</a:t>
            </a:r>
            <a:r>
              <a:rPr lang="ja-JP" altLang="en-US" sz="1187" dirty="0">
                <a:latin typeface="小塚ゴシック Pro M" panose="020B0700000000000000" pitchFamily="34" charset="-128"/>
                <a:ea typeface="小塚ゴシック Pro M" panose="020B0700000000000000" pitchFamily="34" charset="-128"/>
              </a:rPr>
              <a:t>号 ジェムビル</a:t>
            </a:r>
            <a:endParaRPr lang="en-US" altLang="ja-JP" sz="1187" dirty="0">
              <a:latin typeface="小塚ゴシック Pro M" panose="020B0700000000000000" pitchFamily="34" charset="-128"/>
              <a:ea typeface="小塚ゴシック Pro M" panose="020B0700000000000000" pitchFamily="34" charset="-128"/>
            </a:endParaRPr>
          </a:p>
          <a:p>
            <a:r>
              <a:rPr lang="ja-JP" altLang="en-US" sz="1187" dirty="0">
                <a:latin typeface="小塚ゴシック Pro M" panose="020B0700000000000000" pitchFamily="34" charset="-128"/>
                <a:ea typeface="小塚ゴシック Pro M" panose="020B0700000000000000" pitchFamily="34" charset="-128"/>
              </a:rPr>
              <a:t>　　　　　  </a:t>
            </a:r>
            <a:r>
              <a:rPr lang="en-US" altLang="ja-JP" sz="1187" dirty="0">
                <a:latin typeface="小塚ゴシック Pro M" panose="020B0700000000000000" pitchFamily="34" charset="-128"/>
                <a:ea typeface="小塚ゴシック Pro M" panose="020B0700000000000000" pitchFamily="34" charset="-128"/>
              </a:rPr>
              <a:t>TEL</a:t>
            </a:r>
            <a:r>
              <a:rPr lang="ja-JP" altLang="en-US" sz="1187" dirty="0">
                <a:latin typeface="小塚ゴシック Pro M" panose="020B0700000000000000" pitchFamily="34" charset="-128"/>
                <a:ea typeface="小塚ゴシック Pro M" panose="020B0700000000000000" pitchFamily="34" charset="-128"/>
              </a:rPr>
              <a:t>：</a:t>
            </a:r>
            <a:r>
              <a:rPr lang="en-US" altLang="ja-JP" sz="1187" dirty="0">
                <a:latin typeface="小塚ゴシック Pro M" panose="020B0700000000000000" pitchFamily="34" charset="-128"/>
                <a:ea typeface="小塚ゴシック Pro M" panose="020B0700000000000000" pitchFamily="34" charset="-128"/>
              </a:rPr>
              <a:t>078-327-4040</a:t>
            </a:r>
          </a:p>
        </p:txBody>
      </p:sp>
      <p:sp>
        <p:nvSpPr>
          <p:cNvPr id="24" name="テキスト ボックス 23"/>
          <p:cNvSpPr txBox="1"/>
          <p:nvPr/>
        </p:nvSpPr>
        <p:spPr>
          <a:xfrm>
            <a:off x="62700" y="1781446"/>
            <a:ext cx="7428430" cy="1371081"/>
          </a:xfrm>
          <a:prstGeom prst="rect">
            <a:avLst/>
          </a:prstGeom>
          <a:solidFill>
            <a:schemeClr val="bg1">
              <a:lumMod val="95000"/>
              <a:alpha val="8000"/>
            </a:schemeClr>
          </a:solidFill>
          <a:effectLst/>
        </p:spPr>
        <p:txBody>
          <a:bodyPr wrap="square" rtlCol="0">
            <a:spAutoFit/>
          </a:bodyPr>
          <a:lstStyle/>
          <a:p>
            <a:r>
              <a:rPr lang="ja-JP" altLang="en-US" sz="1133" b="1" dirty="0">
                <a:latin typeface="小塚明朝 Pro M" panose="02020600000000000000" pitchFamily="18" charset="-128"/>
                <a:ea typeface="小塚明朝 Pro M" panose="02020600000000000000" pitchFamily="18" charset="-128"/>
              </a:rPr>
              <a:t>　 </a:t>
            </a:r>
            <a:r>
              <a:rPr lang="ja-JP" altLang="en-US" sz="1187" b="1" dirty="0">
                <a:latin typeface="小塚明朝 Pro M" panose="02020600000000000000" pitchFamily="18" charset="-128"/>
                <a:ea typeface="小塚明朝 Pro M" panose="02020600000000000000" pitchFamily="18" charset="-128"/>
              </a:rPr>
              <a:t>「シビックエコノミー」とは、地域の課題に対して市民自身がアイデアを出し、</a:t>
            </a:r>
            <a:r>
              <a:rPr lang="ja-JP" altLang="en-US" sz="1187" b="1" dirty="0">
                <a:latin typeface="小塚明朝 Pro M" panose="02020600000000000000" pitchFamily="18" charset="-128"/>
                <a:ea typeface="小塚明朝 Pro M" panose="02020600000000000000" pitchFamily="18" charset="-128"/>
              </a:rPr>
              <a:t>小さな</a:t>
            </a:r>
            <a:r>
              <a:rPr lang="ja-JP" altLang="en-US" sz="1187" b="1" dirty="0">
                <a:latin typeface="小塚明朝 Pro M" panose="02020600000000000000" pitchFamily="18" charset="-128"/>
                <a:ea typeface="小塚明朝 Pro M" panose="02020600000000000000" pitchFamily="18" charset="-128"/>
              </a:rPr>
              <a:t>「しごと」を生み出すような新しい循環型経済を指します。コミュニティ・</a:t>
            </a:r>
            <a:r>
              <a:rPr lang="ja-JP" altLang="en-US" sz="1187" b="1" dirty="0">
                <a:latin typeface="小塚明朝 Pro M" panose="02020600000000000000" pitchFamily="18" charset="-128"/>
                <a:ea typeface="小塚明朝 Pro M" panose="02020600000000000000" pitchFamily="18" charset="-128"/>
              </a:rPr>
              <a:t>ビジネス</a:t>
            </a:r>
            <a:r>
              <a:rPr lang="ja-JP" altLang="en-US" sz="1187" b="1" dirty="0">
                <a:latin typeface="小塚明朝 Pro M" panose="02020600000000000000" pitchFamily="18" charset="-128"/>
                <a:ea typeface="小塚明朝 Pro M" panose="02020600000000000000" pitchFamily="18" charset="-128"/>
              </a:rPr>
              <a:t>やソーシャル・ビジネスもこれに含まれます</a:t>
            </a:r>
            <a:r>
              <a:rPr lang="ja-JP" altLang="en-US" sz="1187" b="1" dirty="0">
                <a:latin typeface="小塚明朝 Pro M" panose="02020600000000000000" pitchFamily="18" charset="-128"/>
                <a:ea typeface="小塚明朝 Pro M" panose="02020600000000000000" pitchFamily="18" charset="-128"/>
              </a:rPr>
              <a:t>。</a:t>
            </a:r>
            <a:endParaRPr lang="en-US" altLang="ja-JP" sz="1187" b="1" dirty="0">
              <a:latin typeface="小塚明朝 Pro M" panose="02020600000000000000" pitchFamily="18" charset="-128"/>
              <a:ea typeface="小塚明朝 Pro M" panose="02020600000000000000" pitchFamily="18" charset="-128"/>
            </a:endParaRPr>
          </a:p>
          <a:p>
            <a:r>
              <a:rPr lang="ja-JP" altLang="en-US" sz="1187" b="1" dirty="0">
                <a:latin typeface="小塚明朝 Pro M" panose="02020600000000000000" pitchFamily="18" charset="-128"/>
                <a:ea typeface="小塚明朝 Pro M" panose="02020600000000000000" pitchFamily="18" charset="-128"/>
              </a:rPr>
              <a:t>　</a:t>
            </a:r>
            <a:r>
              <a:rPr lang="ja-JP" altLang="en-US" sz="1187" b="1" dirty="0">
                <a:latin typeface="小塚明朝 Pro M" panose="02020600000000000000" pitchFamily="18" charset="-128"/>
                <a:ea typeface="小塚明朝 Pro M" panose="02020600000000000000" pitchFamily="18" charset="-128"/>
              </a:rPr>
              <a:t>講演会では、「日本のシビックエコノミー」の編者である紫牟田伸子</a:t>
            </a:r>
            <a:r>
              <a:rPr lang="ja-JP" altLang="en-US" sz="756" b="1" dirty="0">
                <a:latin typeface="小塚明朝 Pro M" panose="02020600000000000000" pitchFamily="18" charset="-128"/>
                <a:ea typeface="小塚明朝 Pro M" panose="02020600000000000000" pitchFamily="18" charset="-128"/>
              </a:rPr>
              <a:t>（しむたのぶこ）</a:t>
            </a:r>
            <a:r>
              <a:rPr lang="ja-JP" altLang="en-US" sz="1187" b="1" dirty="0">
                <a:latin typeface="小塚明朝 Pro M" panose="02020600000000000000" pitchFamily="18" charset="-128"/>
                <a:ea typeface="小塚明朝 Pro M" panose="02020600000000000000" pitchFamily="18" charset="-128"/>
              </a:rPr>
              <a:t>さんからシビックエコノミーの動向をお話し頂きます</a:t>
            </a:r>
            <a:r>
              <a:rPr lang="ja-JP" altLang="en-US" sz="1187" b="1" dirty="0">
                <a:latin typeface="小塚明朝 Pro M" panose="02020600000000000000" pitchFamily="18" charset="-128"/>
                <a:ea typeface="小塚明朝 Pro M" panose="02020600000000000000" pitchFamily="18" charset="-128"/>
              </a:rPr>
              <a:t>。</a:t>
            </a:r>
            <a:endParaRPr lang="en-US" altLang="ja-JP" sz="1187" b="1" dirty="0">
              <a:latin typeface="小塚明朝 Pro M" panose="02020600000000000000" pitchFamily="18" charset="-128"/>
              <a:ea typeface="小塚明朝 Pro M" panose="02020600000000000000" pitchFamily="18" charset="-128"/>
            </a:endParaRPr>
          </a:p>
          <a:p>
            <a:r>
              <a:rPr lang="ja-JP" altLang="en-US" sz="1187" b="1" dirty="0">
                <a:latin typeface="小塚明朝 Pro M" panose="02020600000000000000" pitchFamily="18" charset="-128"/>
                <a:ea typeface="小塚明朝 Pro M" panose="02020600000000000000" pitchFamily="18" charset="-128"/>
              </a:rPr>
              <a:t>　引き続き午後のワークショップでは、市民をコミュニティへと参加を促す方法や場の構想を出しやすくする、新しい手法を学びます。</a:t>
            </a:r>
            <a:endParaRPr lang="en-US" altLang="ja-JP" sz="1187" b="1" dirty="0">
              <a:latin typeface="小塚明朝 Pro M" panose="02020600000000000000" pitchFamily="18" charset="-128"/>
              <a:ea typeface="小塚明朝 Pro M" panose="02020600000000000000" pitchFamily="18" charset="-128"/>
            </a:endParaRPr>
          </a:p>
        </p:txBody>
      </p:sp>
      <p:pic>
        <p:nvPicPr>
          <p:cNvPr id="18" name="図 17" descr="アクセスマップ"/>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385" y="7671668"/>
            <a:ext cx="2694607" cy="2147350"/>
          </a:xfrm>
          <a:prstGeom prst="rect">
            <a:avLst/>
          </a:prstGeom>
          <a:noFill/>
          <a:ln>
            <a:solidFill>
              <a:schemeClr val="tx1">
                <a:lumMod val="65000"/>
                <a:lumOff val="35000"/>
              </a:schemeClr>
            </a:solidFill>
          </a:ln>
        </p:spPr>
      </p:pic>
      <p:sp>
        <p:nvSpPr>
          <p:cNvPr id="13" name="正方形/長方形 12"/>
          <p:cNvSpPr/>
          <p:nvPr/>
        </p:nvSpPr>
        <p:spPr>
          <a:xfrm>
            <a:off x="3824960" y="3153994"/>
            <a:ext cx="3606557" cy="508239"/>
          </a:xfrm>
          <a:prstGeom prst="rect">
            <a:avLst/>
          </a:prstGeom>
          <a:solidFill>
            <a:srgbClr val="0070C0"/>
          </a:solidFill>
          <a:ln>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2115"/>
          </a:p>
        </p:txBody>
      </p:sp>
      <p:sp>
        <p:nvSpPr>
          <p:cNvPr id="14" name="正方形/長方形 13"/>
          <p:cNvSpPr/>
          <p:nvPr/>
        </p:nvSpPr>
        <p:spPr>
          <a:xfrm>
            <a:off x="3824960" y="3644321"/>
            <a:ext cx="3606557" cy="3860906"/>
          </a:xfrm>
          <a:prstGeom prst="rect">
            <a:avLst/>
          </a:prstGeom>
          <a:solidFill>
            <a:schemeClr val="bg1"/>
          </a:solidFill>
          <a:ln>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2115"/>
          </a:p>
        </p:txBody>
      </p:sp>
      <p:sp>
        <p:nvSpPr>
          <p:cNvPr id="15" name="テキスト ボックス 14"/>
          <p:cNvSpPr txBox="1"/>
          <p:nvPr/>
        </p:nvSpPr>
        <p:spPr>
          <a:xfrm>
            <a:off x="3813261" y="3763718"/>
            <a:ext cx="3693994" cy="3728521"/>
          </a:xfrm>
          <a:prstGeom prst="rect">
            <a:avLst/>
          </a:prstGeom>
          <a:noFill/>
        </p:spPr>
        <p:txBody>
          <a:bodyPr wrap="square" rtlCol="0">
            <a:spAutoFit/>
          </a:bodyPr>
          <a:lstStyle/>
          <a:p>
            <a:r>
              <a:rPr lang="ja-JP" altLang="en-US" sz="1187" dirty="0">
                <a:latin typeface="小塚ゴシック Pro M" panose="020B0700000000000000" pitchFamily="34" charset="-128"/>
                <a:ea typeface="小塚ゴシック Pro M" panose="020B0700000000000000" pitchFamily="34" charset="-128"/>
              </a:rPr>
              <a:t>　　　　　　　　 みんなで考えよう！</a:t>
            </a:r>
            <a:endParaRPr lang="en-US" altLang="ja-JP" sz="1187" dirty="0">
              <a:latin typeface="小塚ゴシック Pro M" panose="020B0700000000000000" pitchFamily="34" charset="-128"/>
              <a:ea typeface="小塚ゴシック Pro M" panose="020B0700000000000000" pitchFamily="34" charset="-128"/>
            </a:endParaRPr>
          </a:p>
          <a:p>
            <a:r>
              <a:rPr lang="ja-JP" altLang="en-US" sz="1187" dirty="0">
                <a:latin typeface="小塚ゴシック Pro M" panose="020B0700000000000000" pitchFamily="34" charset="-128"/>
                <a:ea typeface="小塚ゴシック Pro M" panose="020B0700000000000000" pitchFamily="34" charset="-128"/>
              </a:rPr>
              <a:t>　</a:t>
            </a:r>
            <a:r>
              <a:rPr lang="ja-JP" altLang="en-US" sz="1187" dirty="0">
                <a:latin typeface="小塚ゴシック Pro M" panose="020B0700000000000000" pitchFamily="34" charset="-128"/>
                <a:ea typeface="小塚ゴシック Pro M" panose="020B0700000000000000" pitchFamily="34" charset="-128"/>
              </a:rPr>
              <a:t>　　　　　　 </a:t>
            </a:r>
            <a:r>
              <a:rPr lang="ja-JP" altLang="en-US" sz="1511" dirty="0">
                <a:latin typeface="小塚ゴシック Pro M" panose="020B0700000000000000" pitchFamily="34" charset="-128"/>
                <a:ea typeface="小塚ゴシック Pro M" panose="020B0700000000000000" pitchFamily="34" charset="-128"/>
              </a:rPr>
              <a:t>“</a:t>
            </a:r>
            <a:r>
              <a:rPr lang="ja-JP" altLang="en-US" sz="1511" dirty="0">
                <a:latin typeface="小塚ゴシック Pro M" panose="020B0700000000000000" pitchFamily="34" charset="-128"/>
                <a:ea typeface="小塚ゴシック Pro M" panose="020B0700000000000000" pitchFamily="34" charset="-128"/>
              </a:rPr>
              <a:t>シビックセンター</a:t>
            </a:r>
            <a:r>
              <a:rPr lang="ja-JP" altLang="en-US" sz="1511" dirty="0">
                <a:latin typeface="小塚ゴシック Pro M" panose="020B0700000000000000" pitchFamily="34" charset="-128"/>
                <a:ea typeface="小塚ゴシック Pro M" panose="020B0700000000000000" pitchFamily="34" charset="-128"/>
              </a:rPr>
              <a:t>”構想</a:t>
            </a:r>
            <a:endParaRPr lang="en-US" altLang="ja-JP" sz="1511" dirty="0">
              <a:latin typeface="小塚ゴシック Pro M" panose="020B0700000000000000" pitchFamily="34" charset="-128"/>
              <a:ea typeface="小塚ゴシック Pro M" panose="020B0700000000000000" pitchFamily="34" charset="-128"/>
            </a:endParaRPr>
          </a:p>
          <a:p>
            <a:endParaRPr lang="en-US" altLang="ja-JP" sz="540" dirty="0">
              <a:latin typeface="小塚ゴシック Pro M" panose="020B0700000000000000" pitchFamily="34" charset="-128"/>
              <a:ea typeface="小塚ゴシック Pro M" panose="020B0700000000000000" pitchFamily="34" charset="-128"/>
            </a:endParaRPr>
          </a:p>
          <a:p>
            <a:r>
              <a:rPr lang="ja-JP" altLang="en-US" sz="1133" dirty="0">
                <a:latin typeface="MS UI Gothic" panose="020B0600070205080204" pitchFamily="50" charset="-128"/>
                <a:ea typeface="MS UI Gothic" panose="020B0600070205080204" pitchFamily="50" charset="-128"/>
              </a:rPr>
              <a:t>　　　　　　　　　　　</a:t>
            </a:r>
            <a:r>
              <a:rPr lang="en-US" altLang="ja-JP" sz="1133" dirty="0">
                <a:latin typeface="MS UI Gothic" panose="020B0600070205080204" pitchFamily="50" charset="-128"/>
                <a:ea typeface="MS UI Gothic" panose="020B0600070205080204" pitchFamily="50" charset="-128"/>
                <a:cs typeface="Meiryo UI" panose="020B0604030504040204" pitchFamily="50" charset="-128"/>
              </a:rPr>
              <a:t>LEGO® SERIOUS PLAY</a:t>
            </a:r>
            <a:r>
              <a:rPr lang="en-US" altLang="ja-JP" sz="1133" dirty="0">
                <a:latin typeface="MS UI Gothic" panose="020B0600070205080204" pitchFamily="50" charset="-128"/>
                <a:ea typeface="MS UI Gothic" panose="020B0600070205080204" pitchFamily="50" charset="-128"/>
                <a:cs typeface="Meiryo UI" panose="020B0604030504040204" pitchFamily="50" charset="-128"/>
              </a:rPr>
              <a:t>®</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メソッドを活用</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した</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ワークショップで、シビックセンター</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の可能</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性</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を考えます</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。専用のレゴを使って参加者</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お互い</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の意見やアイデアを尊重し</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、全員が</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会議</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に貢献できる環境を</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創ります。</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（ファシリテータ</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林 永周（ｲﾑ ﾖﾝｼﾞｭ</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endParaRPr lang="ja-JP" altLang="en-US" sz="1133" dirty="0">
              <a:latin typeface="MS UI Gothic" panose="020B0600070205080204" pitchFamily="50" charset="-128"/>
              <a:ea typeface="MS UI Gothic" panose="020B0600070205080204" pitchFamily="50" charset="-128"/>
              <a:cs typeface="Meiryo UI" panose="020B0604030504040204" pitchFamily="50" charset="-128"/>
            </a:endParaRPr>
          </a:p>
          <a:p>
            <a:endParaRPr lang="en-US" altLang="ja-JP" sz="324"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■ファシリテータ紹介</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立命館大学　経営学部　講師</a:t>
            </a:r>
          </a:p>
          <a:p>
            <a:r>
              <a:rPr lang="en-US" altLang="ja-JP" sz="971" dirty="0">
                <a:latin typeface="MS UI Gothic" panose="020B0600070205080204" pitchFamily="50" charset="-128"/>
                <a:ea typeface="MS UI Gothic" panose="020B0600070205080204" pitchFamily="50" charset="-128"/>
                <a:cs typeface="Meiryo UI" panose="020B0604030504040204" pitchFamily="50" charset="-128"/>
              </a:rPr>
              <a:t>LEGO</a:t>
            </a:r>
            <a:r>
              <a:rPr lang="en-US" altLang="ja-JP" sz="971" dirty="0">
                <a:latin typeface="MS UI Gothic" panose="020B0600070205080204" pitchFamily="50" charset="-128"/>
                <a:ea typeface="MS UI Gothic" panose="020B0600070205080204" pitchFamily="50" charset="-128"/>
                <a:cs typeface="Meiryo UI" panose="020B0604030504040204" pitchFamily="50" charset="-128"/>
              </a:rPr>
              <a:t>® SERIOUS PLAY®</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メッソドと教材活用トレーニング</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修了</a:t>
            </a:r>
            <a:endParaRPr lang="en-US" altLang="ja-JP" sz="971"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認定</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ファシリテータ</a:t>
            </a:r>
          </a:p>
          <a:p>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a:t>
            </a:r>
            <a:r>
              <a:rPr lang="en-US" altLang="ja-JP" sz="1133" dirty="0">
                <a:latin typeface="MS UI Gothic" panose="020B0600070205080204" pitchFamily="50" charset="-128"/>
                <a:ea typeface="MS UI Gothic" panose="020B0600070205080204" pitchFamily="50" charset="-128"/>
                <a:cs typeface="Meiryo UI" panose="020B0604030504040204" pitchFamily="50" charset="-128"/>
              </a:rPr>
              <a:t>LEGO® </a:t>
            </a:r>
            <a:r>
              <a:rPr lang="en-US" altLang="ja-JP" sz="1133" dirty="0">
                <a:latin typeface="MS UI Gothic" panose="020B0600070205080204" pitchFamily="50" charset="-128"/>
                <a:ea typeface="MS UI Gothic" panose="020B0600070205080204" pitchFamily="50" charset="-128"/>
                <a:cs typeface="Meiryo UI" panose="020B0604030504040204" pitchFamily="50" charset="-128"/>
              </a:rPr>
              <a:t>SERIOUS PLAY</a:t>
            </a:r>
            <a:r>
              <a:rPr lang="en-US" altLang="ja-JP" sz="1133" dirty="0">
                <a:latin typeface="MS UI Gothic" panose="020B0600070205080204" pitchFamily="50" charset="-128"/>
                <a:ea typeface="MS UI Gothic" panose="020B0600070205080204" pitchFamily="50" charset="-128"/>
                <a:cs typeface="Meiryo UI" panose="020B0604030504040204" pitchFamily="50" charset="-128"/>
              </a:rPr>
              <a:t>®</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とは？</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en-US" altLang="ja-JP" sz="971" dirty="0">
                <a:latin typeface="MS UI Gothic" panose="020B0600070205080204" pitchFamily="50" charset="-128"/>
                <a:ea typeface="MS UI Gothic" panose="020B0600070205080204" pitchFamily="50" charset="-128"/>
                <a:cs typeface="Meiryo UI" panose="020B0604030504040204" pitchFamily="50" charset="-128"/>
              </a:rPr>
              <a:t>MIT</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（マサチューセッツ工科大学）のシーモア・パパート教授とレゴ社の共同研究にて開発された研修メソッドです。</a:t>
            </a:r>
            <a:endParaRPr lang="en-US" altLang="ja-JP" sz="971"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個人が内面に秘めている価値観や志、ビジョンなど</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を</a:t>
            </a:r>
            <a:endParaRPr lang="en-US" altLang="ja-JP" sz="971"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レゴブロック</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というツールを使って表現し「可視化」</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させ</a:t>
            </a:r>
            <a:endParaRPr lang="en-US" altLang="ja-JP" sz="971"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ます</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。頭だけでなく手を</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動かすこと</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によって右脳を</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活性</a:t>
            </a:r>
            <a:endParaRPr lang="en-US" altLang="ja-JP" sz="971"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化させる</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効果が認められています。</a:t>
            </a:r>
            <a:endParaRPr lang="en-US" altLang="ja-JP" sz="863" dirty="0">
              <a:latin typeface="MS UI Gothic" panose="020B0600070205080204" pitchFamily="50" charset="-128"/>
              <a:ea typeface="MS UI Gothic" panose="020B0600070205080204" pitchFamily="50" charset="-128"/>
              <a:cs typeface="Meiryo UI" panose="020B0604030504040204" pitchFamily="50" charset="-128"/>
            </a:endParaRP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9383" y="3686768"/>
            <a:ext cx="588091" cy="637490"/>
          </a:xfrm>
          <a:prstGeom prst="rect">
            <a:avLst/>
          </a:prstGeom>
        </p:spPr>
      </p:pic>
      <p:sp>
        <p:nvSpPr>
          <p:cNvPr id="20" name="テキスト ボックス 19"/>
          <p:cNvSpPr txBox="1"/>
          <p:nvPr/>
        </p:nvSpPr>
        <p:spPr>
          <a:xfrm>
            <a:off x="3797596" y="3236795"/>
            <a:ext cx="3606557" cy="358111"/>
          </a:xfrm>
          <a:prstGeom prst="rect">
            <a:avLst/>
          </a:prstGeom>
          <a:noFill/>
        </p:spPr>
        <p:txBody>
          <a:bodyPr wrap="square" rtlCol="0">
            <a:spAutoFit/>
          </a:bodyPr>
          <a:lstStyle/>
          <a:p>
            <a:pPr algn="ctr"/>
            <a:r>
              <a:rPr lang="ja-JP" altLang="en-US" sz="1727" b="1" dirty="0">
                <a:solidFill>
                  <a:schemeClr val="bg1"/>
                </a:solidFill>
                <a:latin typeface="小塚ゴシック Pro M" panose="020B0700000000000000" pitchFamily="34" charset="-128"/>
                <a:ea typeface="小塚ゴシック Pro M" panose="020B0700000000000000" pitchFamily="34" charset="-128"/>
              </a:rPr>
              <a:t>第</a:t>
            </a:r>
            <a:r>
              <a:rPr lang="en-US" altLang="ja-JP" sz="1727" b="1" dirty="0">
                <a:solidFill>
                  <a:schemeClr val="bg1"/>
                </a:solidFill>
                <a:latin typeface="小塚ゴシック Pro M" panose="020B0700000000000000" pitchFamily="34" charset="-128"/>
                <a:ea typeface="小塚ゴシック Pro M" panose="020B0700000000000000" pitchFamily="34" charset="-128"/>
              </a:rPr>
              <a:t>2</a:t>
            </a:r>
            <a:r>
              <a:rPr lang="ja-JP" altLang="en-US" sz="1727" b="1" dirty="0">
                <a:solidFill>
                  <a:schemeClr val="bg1"/>
                </a:solidFill>
                <a:latin typeface="小塚ゴシック Pro M" panose="020B0700000000000000" pitchFamily="34" charset="-128"/>
                <a:ea typeface="小塚ゴシック Pro M" panose="020B0700000000000000" pitchFamily="34" charset="-128"/>
              </a:rPr>
              <a:t>部 </a:t>
            </a:r>
            <a:r>
              <a:rPr lang="en-US" altLang="ja-JP" sz="1727" b="1" dirty="0">
                <a:solidFill>
                  <a:schemeClr val="bg1"/>
                </a:solidFill>
                <a:latin typeface="小塚ゴシック Pro M" panose="020B0700000000000000" pitchFamily="34" charset="-128"/>
                <a:ea typeface="小塚ゴシック Pro M" panose="020B0700000000000000" pitchFamily="34" charset="-128"/>
              </a:rPr>
              <a:t>13:00</a:t>
            </a:r>
            <a:r>
              <a:rPr lang="ja-JP" altLang="en-US" sz="1727" b="1" dirty="0">
                <a:solidFill>
                  <a:schemeClr val="bg1"/>
                </a:solidFill>
                <a:latin typeface="小塚ゴシック Pro M" panose="020B0700000000000000" pitchFamily="34" charset="-128"/>
                <a:ea typeface="小塚ゴシック Pro M" panose="020B0700000000000000" pitchFamily="34" charset="-128"/>
              </a:rPr>
              <a:t>～</a:t>
            </a:r>
            <a:r>
              <a:rPr lang="en-US" altLang="ja-JP" sz="1727" b="1" dirty="0">
                <a:solidFill>
                  <a:schemeClr val="bg1"/>
                </a:solidFill>
                <a:latin typeface="小塚ゴシック Pro M" panose="020B0700000000000000" pitchFamily="34" charset="-128"/>
                <a:ea typeface="小塚ゴシック Pro M" panose="020B0700000000000000" pitchFamily="34" charset="-128"/>
              </a:rPr>
              <a:t>15:00</a:t>
            </a:r>
            <a:r>
              <a:rPr lang="ja-JP" altLang="en-US" sz="1727" b="1" dirty="0">
                <a:solidFill>
                  <a:schemeClr val="bg1"/>
                </a:solidFill>
                <a:latin typeface="小塚ゴシック Pro M" panose="020B0700000000000000" pitchFamily="34" charset="-128"/>
                <a:ea typeface="小塚ゴシック Pro M" panose="020B0700000000000000" pitchFamily="34" charset="-128"/>
              </a:rPr>
              <a:t>　ﾜｰｸｼｮｯﾌﾟ</a:t>
            </a:r>
            <a:endParaRPr lang="ja-JP" altLang="en-US" sz="1727" b="1" dirty="0">
              <a:solidFill>
                <a:schemeClr val="bg1"/>
              </a:solidFill>
              <a:latin typeface="小塚ゴシック Pro M" panose="020B0700000000000000" pitchFamily="34" charset="-128"/>
              <a:ea typeface="小塚ゴシック Pro M" panose="020B0700000000000000" pitchFamily="34" charset="-128"/>
            </a:endParaRP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39670">
            <a:off x="4305473" y="3548581"/>
            <a:ext cx="583630" cy="632655"/>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383" y="4356059"/>
            <a:ext cx="1035703" cy="1035703"/>
          </a:xfrm>
          <a:prstGeom prst="rect">
            <a:avLst/>
          </a:prstGeom>
        </p:spPr>
      </p:pic>
      <p:sp>
        <p:nvSpPr>
          <p:cNvPr id="25" name="正方形/長方形 24"/>
          <p:cNvSpPr/>
          <p:nvPr/>
        </p:nvSpPr>
        <p:spPr>
          <a:xfrm>
            <a:off x="133391" y="3153994"/>
            <a:ext cx="3606557" cy="508239"/>
          </a:xfrm>
          <a:prstGeom prst="rect">
            <a:avLst/>
          </a:prstGeom>
          <a:solidFill>
            <a:srgbClr val="0070C0"/>
          </a:solidFill>
          <a:ln>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2115"/>
          </a:p>
        </p:txBody>
      </p:sp>
      <p:sp>
        <p:nvSpPr>
          <p:cNvPr id="26" name="正方形/長方形 25"/>
          <p:cNvSpPr/>
          <p:nvPr/>
        </p:nvSpPr>
        <p:spPr>
          <a:xfrm>
            <a:off x="133391" y="3644063"/>
            <a:ext cx="3606557" cy="3866858"/>
          </a:xfrm>
          <a:prstGeom prst="rect">
            <a:avLst/>
          </a:prstGeom>
          <a:ln>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2115"/>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164" y="3638214"/>
            <a:ext cx="881433" cy="705147"/>
          </a:xfrm>
          <a:prstGeom prst="rect">
            <a:avLst/>
          </a:prstGeom>
        </p:spPr>
      </p:pic>
      <p:sp>
        <p:nvSpPr>
          <p:cNvPr id="28" name="テキスト ボックス 27"/>
          <p:cNvSpPr txBox="1"/>
          <p:nvPr/>
        </p:nvSpPr>
        <p:spPr>
          <a:xfrm>
            <a:off x="106027" y="3236795"/>
            <a:ext cx="3606557" cy="358111"/>
          </a:xfrm>
          <a:prstGeom prst="rect">
            <a:avLst/>
          </a:prstGeom>
          <a:noFill/>
        </p:spPr>
        <p:txBody>
          <a:bodyPr wrap="square" rtlCol="0">
            <a:spAutoFit/>
          </a:bodyPr>
          <a:lstStyle/>
          <a:p>
            <a:pPr algn="ctr"/>
            <a:r>
              <a:rPr lang="ja-JP" altLang="en-US" sz="1727" b="1" dirty="0">
                <a:solidFill>
                  <a:schemeClr val="bg1"/>
                </a:solidFill>
                <a:latin typeface="小塚ゴシック Pro M" panose="020B0700000000000000" pitchFamily="34" charset="-128"/>
                <a:ea typeface="小塚ゴシック Pro M" panose="020B0700000000000000" pitchFamily="34" charset="-128"/>
              </a:rPr>
              <a:t>第</a:t>
            </a:r>
            <a:r>
              <a:rPr lang="en-US" altLang="ja-JP" sz="1727" b="1" dirty="0">
                <a:solidFill>
                  <a:schemeClr val="bg1"/>
                </a:solidFill>
                <a:latin typeface="小塚ゴシック Pro M" panose="020B0700000000000000" pitchFamily="34" charset="-128"/>
                <a:ea typeface="小塚ゴシック Pro M" panose="020B0700000000000000" pitchFamily="34" charset="-128"/>
              </a:rPr>
              <a:t>1</a:t>
            </a:r>
            <a:r>
              <a:rPr lang="ja-JP" altLang="en-US" sz="1727" b="1" dirty="0">
                <a:solidFill>
                  <a:schemeClr val="bg1"/>
                </a:solidFill>
                <a:latin typeface="小塚ゴシック Pro M" panose="020B0700000000000000" pitchFamily="34" charset="-128"/>
                <a:ea typeface="小塚ゴシック Pro M" panose="020B0700000000000000" pitchFamily="34" charset="-128"/>
              </a:rPr>
              <a:t>部 </a:t>
            </a:r>
            <a:r>
              <a:rPr lang="en-US" altLang="ja-JP" sz="1727" b="1" dirty="0">
                <a:solidFill>
                  <a:schemeClr val="bg1"/>
                </a:solidFill>
                <a:latin typeface="小塚ゴシック Pro M" panose="020B0700000000000000" pitchFamily="34" charset="-128"/>
                <a:ea typeface="小塚ゴシック Pro M" panose="020B0700000000000000" pitchFamily="34" charset="-128"/>
              </a:rPr>
              <a:t>10:30</a:t>
            </a:r>
            <a:r>
              <a:rPr lang="ja-JP" altLang="en-US" sz="1727" b="1" dirty="0">
                <a:solidFill>
                  <a:schemeClr val="bg1"/>
                </a:solidFill>
                <a:latin typeface="小塚ゴシック Pro M" panose="020B0700000000000000" pitchFamily="34" charset="-128"/>
                <a:ea typeface="小塚ゴシック Pro M" panose="020B0700000000000000" pitchFamily="34" charset="-128"/>
              </a:rPr>
              <a:t>～</a:t>
            </a:r>
            <a:r>
              <a:rPr lang="en-US" altLang="ja-JP" sz="1727" b="1" dirty="0">
                <a:solidFill>
                  <a:schemeClr val="bg1"/>
                </a:solidFill>
                <a:latin typeface="小塚ゴシック Pro M" panose="020B0700000000000000" pitchFamily="34" charset="-128"/>
                <a:ea typeface="小塚ゴシック Pro M" panose="020B0700000000000000" pitchFamily="34" charset="-128"/>
              </a:rPr>
              <a:t>12:15</a:t>
            </a:r>
            <a:r>
              <a:rPr lang="ja-JP" altLang="en-US" sz="1727" b="1" dirty="0">
                <a:solidFill>
                  <a:schemeClr val="bg1"/>
                </a:solidFill>
                <a:latin typeface="小塚ゴシック Pro M" panose="020B0700000000000000" pitchFamily="34" charset="-128"/>
                <a:ea typeface="小塚ゴシック Pro M" panose="020B0700000000000000" pitchFamily="34" charset="-128"/>
              </a:rPr>
              <a:t>　講演会</a:t>
            </a:r>
            <a:endParaRPr lang="ja-JP" altLang="en-US" sz="1727" b="1" dirty="0">
              <a:solidFill>
                <a:schemeClr val="bg1"/>
              </a:solidFill>
              <a:latin typeface="小塚ゴシック Pro M" panose="020B0700000000000000" pitchFamily="34" charset="-128"/>
              <a:ea typeface="小塚ゴシック Pro M" panose="020B0700000000000000" pitchFamily="34" charset="-128"/>
            </a:endParaRPr>
          </a:p>
        </p:txBody>
      </p:sp>
      <p:sp>
        <p:nvSpPr>
          <p:cNvPr id="29" name="テキスト ボックス 28"/>
          <p:cNvSpPr txBox="1"/>
          <p:nvPr/>
        </p:nvSpPr>
        <p:spPr>
          <a:xfrm>
            <a:off x="77798" y="3768005"/>
            <a:ext cx="3693994" cy="3763210"/>
          </a:xfrm>
          <a:prstGeom prst="rect">
            <a:avLst/>
          </a:prstGeom>
          <a:noFill/>
        </p:spPr>
        <p:txBody>
          <a:bodyPr wrap="square" rtlCol="0">
            <a:spAutoFit/>
          </a:bodyPr>
          <a:lstStyle/>
          <a:p>
            <a:pPr algn="r"/>
            <a:r>
              <a:rPr lang="ja-JP" altLang="en-US" sz="1511" dirty="0">
                <a:latin typeface="小塚ゴシック Pro M" panose="020B0700000000000000" pitchFamily="34" charset="-128"/>
                <a:ea typeface="小塚ゴシック Pro M" panose="020B0700000000000000" pitchFamily="34" charset="-128"/>
              </a:rPr>
              <a:t>「シビックエコノミーの動向」</a:t>
            </a:r>
            <a:endParaRPr lang="en-US" altLang="ja-JP" sz="1511" dirty="0">
              <a:latin typeface="小塚ゴシック Pro M" panose="020B0700000000000000" pitchFamily="34" charset="-128"/>
              <a:ea typeface="小塚ゴシック Pro M" panose="020B0700000000000000" pitchFamily="34" charset="-128"/>
            </a:endParaRPr>
          </a:p>
          <a:p>
            <a:r>
              <a:rPr lang="ja-JP" altLang="en-US" sz="756" dirty="0">
                <a:latin typeface="小塚ゴシック Pro M" panose="020B0700000000000000" pitchFamily="34" charset="-128"/>
                <a:ea typeface="小塚ゴシック Pro M" panose="020B0700000000000000" pitchFamily="34" charset="-128"/>
              </a:rPr>
              <a:t>　　　　　　　　　　　　　　　　　　　　　　　　　　　　　しむた  のぶこ</a:t>
            </a:r>
            <a:endParaRPr lang="en-US" altLang="ja-JP" sz="756" dirty="0">
              <a:latin typeface="小塚ゴシック Pro M" panose="020B0700000000000000" pitchFamily="34" charset="-128"/>
              <a:ea typeface="小塚ゴシック Pro M" panose="020B0700000000000000" pitchFamily="34" charset="-128"/>
            </a:endParaRPr>
          </a:p>
          <a:p>
            <a:pPr algn="r">
              <a:lnSpc>
                <a:spcPct val="87000"/>
              </a:lnSpc>
            </a:pPr>
            <a:r>
              <a:rPr lang="ja-JP" altLang="en-US" sz="1187" dirty="0">
                <a:latin typeface="小塚ゴシック Pro M" panose="020B0700000000000000" pitchFamily="34" charset="-128"/>
                <a:ea typeface="小塚ゴシック Pro M" panose="020B0700000000000000" pitchFamily="34" charset="-128"/>
              </a:rPr>
              <a:t>紫牟田伸子</a:t>
            </a:r>
            <a:endParaRPr lang="en-US" altLang="ja-JP" sz="1295" dirty="0">
              <a:latin typeface="小塚ゴシック Pro M" panose="020B0700000000000000" pitchFamily="34" charset="-128"/>
              <a:ea typeface="小塚ゴシック Pro M" panose="020B0700000000000000" pitchFamily="34" charset="-128"/>
            </a:endParaRPr>
          </a:p>
          <a:p>
            <a:r>
              <a:rPr lang="ja-JP" altLang="en-US" sz="1133" dirty="0">
                <a:latin typeface="MS UI Gothic" panose="020B0600070205080204" pitchFamily="50" charset="-128"/>
                <a:ea typeface="MS UI Gothic" panose="020B0600070205080204" pitchFamily="50" charset="-128"/>
              </a:rPr>
              <a:t>　　　　　　　　　　　</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シビックエコノミーに詳しく、「日本のシビックエ</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コノミー」の編者である紫牟田氏をお招きし、</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具体的なサービスや相乗効果の事例を交</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えながら、日本のシビックエコノミーの潮流を</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学びます。</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endParaRPr lang="en-US" altLang="ja-JP" sz="648" dirty="0">
              <a:latin typeface="MS UI Gothic" panose="020B0600070205080204" pitchFamily="50" charset="-128"/>
              <a:ea typeface="MS UI Gothic" panose="020B0600070205080204" pitchFamily="50" charset="-128"/>
              <a:cs typeface="Meiryo UI" panose="020B0604030504040204" pitchFamily="50" charset="-128"/>
            </a:endParaRPr>
          </a:p>
          <a:p>
            <a:endParaRPr lang="en-US" altLang="ja-JP" sz="756" dirty="0">
              <a:latin typeface="MS UI Gothic" panose="020B0600070205080204" pitchFamily="50" charset="-128"/>
              <a:ea typeface="MS UI Gothic" panose="020B0600070205080204" pitchFamily="50" charset="-128"/>
              <a:cs typeface="Meiryo UI" panose="020B0604030504040204" pitchFamily="50" charset="-128"/>
            </a:endParaRPr>
          </a:p>
          <a:p>
            <a:endParaRPr lang="en-US" altLang="ja-JP" sz="756"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■講師紹介</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編集家／プロジェクトエディター。美術出版社、日本デザインセンターを</a:t>
            </a:r>
          </a:p>
          <a:p>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経て、個人事務所ＳＪ主宰。「ものごとの編集」を軸に、デザインプロデュ</a:t>
            </a:r>
          </a:p>
          <a:p>
            <a:r>
              <a:rPr lang="ja-JP" altLang="en-US" sz="971" dirty="0" err="1">
                <a:latin typeface="MS UI Gothic" panose="020B0600070205080204" pitchFamily="50" charset="-128"/>
                <a:ea typeface="MS UI Gothic" panose="020B0600070205080204" pitchFamily="50" charset="-128"/>
                <a:cs typeface="Meiryo UI" panose="020B0604030504040204" pitchFamily="50" charset="-128"/>
              </a:rPr>
              <a:t>ー</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ス、商品企画、プロジェクトプランニング、マネジメントを行う</a:t>
            </a:r>
          </a:p>
          <a:p>
            <a:endParaRPr lang="en-US" altLang="ja-JP" sz="971"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■書籍紹介</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en-US" altLang="ja-JP" sz="1133" dirty="0">
                <a:latin typeface="MS UI Gothic" panose="020B0600070205080204" pitchFamily="50" charset="-128"/>
                <a:ea typeface="MS UI Gothic" panose="020B0600070205080204" pitchFamily="50" charset="-128"/>
                <a:cs typeface="Meiryo UI" panose="020B0604030504040204" pitchFamily="50" charset="-128"/>
              </a:rPr>
              <a:t>『</a:t>
            </a:r>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日本のシビックエコノミー</a:t>
            </a:r>
            <a:endParaRPr lang="en-US" altLang="ja-JP" sz="1133"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1133" dirty="0">
                <a:latin typeface="MS UI Gothic" panose="020B0600070205080204" pitchFamily="50" charset="-128"/>
                <a:ea typeface="MS UI Gothic" panose="020B0600070205080204" pitchFamily="50" charset="-128"/>
                <a:cs typeface="Meiryo UI" panose="020B0604030504040204" pitchFamily="50" charset="-128"/>
              </a:rPr>
              <a:t>　</a:t>
            </a:r>
            <a:r>
              <a:rPr lang="en-US" altLang="ja-JP" sz="971" dirty="0">
                <a:latin typeface="MS UI Gothic" panose="020B0600070205080204" pitchFamily="50" charset="-128"/>
                <a:ea typeface="MS UI Gothic" panose="020B0600070205080204" pitchFamily="50" charset="-128"/>
                <a:cs typeface="Meiryo UI" panose="020B0604030504040204" pitchFamily="50" charset="-128"/>
              </a:rPr>
              <a:t>―</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私たちが小さな経済を生み出す</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方法</a:t>
            </a:r>
            <a:r>
              <a:rPr lang="en-US" altLang="ja-JP" sz="1133" dirty="0">
                <a:latin typeface="MS UI Gothic" panose="020B0600070205080204" pitchFamily="50" charset="-128"/>
                <a:ea typeface="MS UI Gothic" panose="020B0600070205080204" pitchFamily="50" charset="-128"/>
                <a:cs typeface="Meiryo UI" panose="020B0604030504040204" pitchFamily="50" charset="-128"/>
              </a:rPr>
              <a:t>』</a:t>
            </a:r>
            <a:endParaRPr lang="en-US" altLang="ja-JP" sz="1295"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 紫</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牟田伸子＋フィルムアート社</a:t>
            </a:r>
            <a:r>
              <a:rPr lang="en-US" altLang="ja-JP" sz="971" dirty="0">
                <a:latin typeface="MS UI Gothic" panose="020B0600070205080204" pitchFamily="50" charset="-128"/>
                <a:ea typeface="MS UI Gothic" panose="020B0600070205080204" pitchFamily="50" charset="-128"/>
                <a:cs typeface="Meiryo UI" panose="020B0604030504040204" pitchFamily="50" charset="-128"/>
              </a:rPr>
              <a:t>=</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編</a:t>
            </a:r>
            <a:endParaRPr lang="en-US" altLang="ja-JP" sz="971" dirty="0">
              <a:latin typeface="MS UI Gothic" panose="020B0600070205080204" pitchFamily="50" charset="-128"/>
              <a:ea typeface="MS UI Gothic" panose="020B0600070205080204" pitchFamily="50" charset="-128"/>
              <a:cs typeface="Meiryo UI" panose="020B0604030504040204" pitchFamily="50" charset="-128"/>
            </a:endParaRPr>
          </a:p>
          <a:p>
            <a:endParaRPr lang="en-US" altLang="ja-JP" sz="432"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日本における初めて</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のシビックエコノミー入門書</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a:t>
            </a:r>
            <a:endParaRPr lang="en-US" altLang="ja-JP" sz="971" dirty="0">
              <a:latin typeface="MS UI Gothic" panose="020B0600070205080204" pitchFamily="50" charset="-128"/>
              <a:ea typeface="MS UI Gothic" panose="020B0600070205080204" pitchFamily="50" charset="-128"/>
              <a:cs typeface="Meiryo UI" panose="020B0604030504040204" pitchFamily="50" charset="-128"/>
            </a:endParaRPr>
          </a:p>
          <a:p>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さまざまな地域やコミュニティを調査、検証。</a:t>
            </a:r>
            <a:r>
              <a:rPr lang="en-US" altLang="ja-JP" sz="971" dirty="0">
                <a:latin typeface="MS UI Gothic" panose="020B0600070205080204" pitchFamily="50" charset="-128"/>
                <a:ea typeface="MS UI Gothic" panose="020B0600070205080204" pitchFamily="50" charset="-128"/>
                <a:cs typeface="Meiryo UI" panose="020B0604030504040204" pitchFamily="50" charset="-128"/>
              </a:rPr>
              <a:t>20</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の国内の事例</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を紹介し、</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日本ならでは</a:t>
            </a:r>
            <a:r>
              <a:rPr lang="ja-JP" altLang="en-US" sz="971" dirty="0">
                <a:latin typeface="MS UI Gothic" panose="020B0600070205080204" pitchFamily="50" charset="-128"/>
                <a:ea typeface="MS UI Gothic" panose="020B0600070205080204" pitchFamily="50" charset="-128"/>
                <a:cs typeface="Meiryo UI" panose="020B0604030504040204" pitchFamily="50" charset="-128"/>
              </a:rPr>
              <a:t>の総意工夫をまとめています。</a:t>
            </a:r>
            <a:endParaRPr lang="en-US" altLang="ja-JP" sz="1079" dirty="0">
              <a:latin typeface="MS UI Gothic" panose="020B0600070205080204" pitchFamily="50" charset="-128"/>
              <a:ea typeface="MS UI Gothic" panose="020B0600070205080204" pitchFamily="50" charset="-128"/>
              <a:cs typeface="Meiryo UI" panose="020B0604030504040204" pitchFamily="50" charset="-128"/>
            </a:endParaRPr>
          </a:p>
        </p:txBody>
      </p:sp>
      <p:pic>
        <p:nvPicPr>
          <p:cNvPr id="30" name="図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545" y="4343361"/>
            <a:ext cx="1033886" cy="1033886"/>
          </a:xfrm>
          <a:prstGeom prst="rect">
            <a:avLst/>
          </a:prstGeom>
        </p:spPr>
      </p:pic>
      <p:pic>
        <p:nvPicPr>
          <p:cNvPr id="31" name="図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0440" y="6683139"/>
            <a:ext cx="943713" cy="797455"/>
          </a:xfrm>
          <a:prstGeom prst="rect">
            <a:avLst/>
          </a:prstGeom>
        </p:spPr>
      </p:pic>
      <p:sp>
        <p:nvSpPr>
          <p:cNvPr id="32" name="テキスト ボックス 31"/>
          <p:cNvSpPr txBox="1"/>
          <p:nvPr/>
        </p:nvSpPr>
        <p:spPr>
          <a:xfrm>
            <a:off x="78825" y="9991942"/>
            <a:ext cx="7402024" cy="740074"/>
          </a:xfrm>
          <a:prstGeom prst="rect">
            <a:avLst/>
          </a:prstGeom>
          <a:noFill/>
        </p:spPr>
        <p:txBody>
          <a:bodyPr wrap="square" rtlCol="0">
            <a:spAutoFit/>
          </a:bodyPr>
          <a:lstStyle/>
          <a:p>
            <a:pPr algn="ctr"/>
            <a:r>
              <a:rPr lang="ja-JP" altLang="en-US" sz="1295" dirty="0">
                <a:latin typeface="小塚ゴシック Pro M" panose="020B0700000000000000" pitchFamily="34" charset="-128"/>
                <a:ea typeface="小塚ゴシック Pro M" panose="020B0700000000000000" pitchFamily="34" charset="-128"/>
              </a:rPr>
              <a:t>主催：認定</a:t>
            </a:r>
            <a:r>
              <a:rPr lang="en-US" altLang="ja-JP" sz="1295" dirty="0">
                <a:latin typeface="小塚ゴシック Pro M" panose="020B0700000000000000" pitchFamily="34" charset="-128"/>
                <a:ea typeface="小塚ゴシック Pro M" panose="020B0700000000000000" pitchFamily="34" charset="-128"/>
              </a:rPr>
              <a:t>NPO</a:t>
            </a:r>
            <a:r>
              <a:rPr lang="ja-JP" altLang="en-US" sz="1295" dirty="0">
                <a:latin typeface="小塚ゴシック Pro M" panose="020B0700000000000000" pitchFamily="34" charset="-128"/>
                <a:ea typeface="小塚ゴシック Pro M" panose="020B0700000000000000" pitchFamily="34" charset="-128"/>
              </a:rPr>
              <a:t>法人コミュニティ・サポートセンター神戸</a:t>
            </a:r>
            <a:endParaRPr lang="en-US" altLang="ja-JP" sz="1295" dirty="0">
              <a:latin typeface="小塚ゴシック Pro M" panose="020B0700000000000000" pitchFamily="34" charset="-128"/>
              <a:ea typeface="小塚ゴシック Pro M" panose="020B0700000000000000" pitchFamily="34" charset="-128"/>
            </a:endParaRPr>
          </a:p>
          <a:p>
            <a:r>
              <a:rPr lang="ja-JP" altLang="en-US" sz="1295" dirty="0">
                <a:latin typeface="小塚ゴシック Pro M" panose="020B0700000000000000" pitchFamily="34" charset="-128"/>
                <a:ea typeface="小塚ゴシック Pro M" panose="020B0700000000000000" pitchFamily="34" charset="-128"/>
              </a:rPr>
              <a:t>　　　　　    　　　共催：近畿</a:t>
            </a:r>
            <a:r>
              <a:rPr lang="ja-JP" altLang="en-US" sz="1295" dirty="0" err="1">
                <a:latin typeface="小塚ゴシック Pro M" panose="020B0700000000000000" pitchFamily="34" charset="-128"/>
                <a:ea typeface="小塚ゴシック Pro M" panose="020B0700000000000000" pitchFamily="34" charset="-128"/>
              </a:rPr>
              <a:t>ろうきん</a:t>
            </a:r>
            <a:r>
              <a:rPr lang="ja-JP" altLang="en-US" sz="1295" dirty="0">
                <a:latin typeface="小塚ゴシック Pro M" panose="020B0700000000000000" pitchFamily="34" charset="-128"/>
                <a:ea typeface="小塚ゴシック Pro M" panose="020B0700000000000000" pitchFamily="34" charset="-128"/>
              </a:rPr>
              <a:t>地域共生</a:t>
            </a:r>
            <a:r>
              <a:rPr lang="ja-JP" altLang="en-US" sz="1295" dirty="0">
                <a:latin typeface="小塚ゴシック Pro M" panose="020B0700000000000000" pitchFamily="34" charset="-128"/>
                <a:ea typeface="小塚ゴシック Pro M" panose="020B0700000000000000" pitchFamily="34" charset="-128"/>
              </a:rPr>
              <a:t>推進室</a:t>
            </a:r>
            <a:endParaRPr lang="en-US" altLang="ja-JP" sz="1295" dirty="0">
              <a:latin typeface="小塚ゴシック Pro M" panose="020B0700000000000000" pitchFamily="34" charset="-128"/>
              <a:ea typeface="小塚ゴシック Pro M" panose="020B0700000000000000" pitchFamily="34" charset="-128"/>
            </a:endParaRPr>
          </a:p>
          <a:p>
            <a:endParaRPr lang="en-US" altLang="ja-JP" sz="540" dirty="0">
              <a:latin typeface="小塚ゴシック Pro M" panose="020B0700000000000000" pitchFamily="34" charset="-128"/>
              <a:ea typeface="小塚ゴシック Pro M" panose="020B0700000000000000" pitchFamily="34" charset="-128"/>
            </a:endParaRPr>
          </a:p>
          <a:p>
            <a:pPr algn="ctr"/>
            <a:r>
              <a:rPr lang="en-US" altLang="ja-JP" sz="1079" dirty="0">
                <a:latin typeface="小塚ゴシック Pro M" panose="020B0700000000000000" pitchFamily="34" charset="-128"/>
                <a:ea typeface="小塚ゴシック Pro M" panose="020B0700000000000000" pitchFamily="34" charset="-128"/>
              </a:rPr>
              <a:t>※</a:t>
            </a:r>
            <a:r>
              <a:rPr lang="ja-JP" altLang="en-US" sz="1079" dirty="0">
                <a:latin typeface="小塚ゴシック Pro M" panose="020B0700000000000000" pitchFamily="34" charset="-128"/>
                <a:ea typeface="小塚ゴシック Pro M" panose="020B0700000000000000" pitchFamily="34" charset="-128"/>
              </a:rPr>
              <a:t>この事業は</a:t>
            </a:r>
            <a:r>
              <a:rPr lang="ja-JP" altLang="en-US" sz="1079" dirty="0">
                <a:latin typeface="小塚ゴシック Pro M" panose="020B0700000000000000" pitchFamily="34" charset="-128"/>
                <a:ea typeface="小塚ゴシック Pro M" panose="020B0700000000000000" pitchFamily="34" charset="-128"/>
              </a:rPr>
              <a:t>近畿</a:t>
            </a:r>
            <a:r>
              <a:rPr lang="ja-JP" altLang="en-US" sz="1079" dirty="0" err="1">
                <a:latin typeface="小塚ゴシック Pro M" panose="020B0700000000000000" pitchFamily="34" charset="-128"/>
                <a:ea typeface="小塚ゴシック Pro M" panose="020B0700000000000000" pitchFamily="34" charset="-128"/>
              </a:rPr>
              <a:t>ろうきん</a:t>
            </a:r>
            <a:r>
              <a:rPr lang="ja-JP" altLang="en-US" sz="1079" dirty="0">
                <a:latin typeface="小塚ゴシック Pro M" panose="020B0700000000000000" pitchFamily="34" charset="-128"/>
                <a:ea typeface="小塚ゴシック Pro M" panose="020B0700000000000000" pitchFamily="34" charset="-128"/>
              </a:rPr>
              <a:t>ＮＰＯ</a:t>
            </a:r>
            <a:r>
              <a:rPr lang="ja-JP" altLang="en-US" sz="1079" dirty="0">
                <a:latin typeface="小塚ゴシック Pro M" panose="020B0700000000000000" pitchFamily="34" charset="-128"/>
                <a:ea typeface="小塚ゴシック Pro M" panose="020B0700000000000000" pitchFamily="34" charset="-128"/>
              </a:rPr>
              <a:t>パートナーシップ制度の事業により実施しています</a:t>
            </a:r>
            <a:endParaRPr lang="ja-JP" altLang="en-US" sz="863" dirty="0">
              <a:latin typeface="小塚ゴシック Pro M" panose="020B0700000000000000" pitchFamily="34" charset="-128"/>
              <a:ea typeface="小塚ゴシック Pro M" panose="020B0700000000000000" pitchFamily="34" charset="-128"/>
            </a:endParaRPr>
          </a:p>
        </p:txBody>
      </p:sp>
    </p:spTree>
    <p:extLst>
      <p:ext uri="{BB962C8B-B14F-4D97-AF65-F5344CB8AC3E}">
        <p14:creationId xmlns:p14="http://schemas.microsoft.com/office/powerpoint/2010/main" val="88809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78825" y="8054480"/>
            <a:ext cx="7402024" cy="2261325"/>
          </a:xfrm>
          <a:prstGeom prst="rect">
            <a:avLst/>
          </a:prstGeom>
          <a:noFill/>
        </p:spPr>
        <p:txBody>
          <a:bodyPr wrap="square" rtlCol="0">
            <a:spAutoFit/>
          </a:bodyPr>
          <a:lstStyle/>
          <a:p>
            <a:pPr algn="ctr"/>
            <a:r>
              <a:rPr lang="ja-JP" altLang="en-US" sz="1511" dirty="0" err="1">
                <a:latin typeface="小塚ゴシック Pro M" panose="020B0700000000000000" pitchFamily="34" charset="-128"/>
                <a:ea typeface="小塚ゴシック Pro M" panose="020B0700000000000000" pitchFamily="34" charset="-128"/>
              </a:rPr>
              <a:t>ー</a:t>
            </a:r>
            <a:r>
              <a:rPr lang="ja-JP" altLang="en-US" sz="1511" dirty="0">
                <a:latin typeface="小塚ゴシック Pro M" panose="020B0700000000000000" pitchFamily="34" charset="-128"/>
                <a:ea typeface="小塚ゴシック Pro M" panose="020B0700000000000000" pitchFamily="34" charset="-128"/>
              </a:rPr>
              <a:t>ーー</a:t>
            </a:r>
            <a:r>
              <a:rPr lang="ja-JP" altLang="en-US" sz="1511" dirty="0" err="1">
                <a:latin typeface="小塚ゴシック Pro M" panose="020B0700000000000000" pitchFamily="34" charset="-128"/>
                <a:ea typeface="小塚ゴシック Pro M" panose="020B0700000000000000" pitchFamily="34" charset="-128"/>
              </a:rPr>
              <a:t>ーーーーーーーーー</a:t>
            </a:r>
            <a:r>
              <a:rPr lang="ja-JP" altLang="en-US" sz="1511" dirty="0">
                <a:latin typeface="小塚ゴシック Pro M" panose="020B0700000000000000" pitchFamily="34" charset="-128"/>
                <a:ea typeface="小塚ゴシック Pro M" panose="020B0700000000000000" pitchFamily="34" charset="-128"/>
              </a:rPr>
              <a:t>　</a:t>
            </a:r>
            <a:r>
              <a:rPr lang="ja-JP" altLang="en-US" sz="1727" dirty="0">
                <a:latin typeface="小塚ゴシック Pro M" panose="020B0700000000000000" pitchFamily="34" charset="-128"/>
                <a:ea typeface="小塚ゴシック Pro M" panose="020B0700000000000000" pitchFamily="34" charset="-128"/>
              </a:rPr>
              <a:t>お申込・お問合せ先</a:t>
            </a:r>
            <a:r>
              <a:rPr lang="ja-JP" altLang="en-US" sz="1511" dirty="0">
                <a:latin typeface="小塚ゴシック Pro M" panose="020B0700000000000000" pitchFamily="34" charset="-128"/>
                <a:ea typeface="小塚ゴシック Pro M" panose="020B0700000000000000" pitchFamily="34" charset="-128"/>
              </a:rPr>
              <a:t>　</a:t>
            </a:r>
            <a:r>
              <a:rPr lang="ja-JP" altLang="en-US" sz="1511" dirty="0" err="1">
                <a:latin typeface="小塚ゴシック Pro M" panose="020B0700000000000000" pitchFamily="34" charset="-128"/>
                <a:ea typeface="小塚ゴシック Pro M" panose="020B0700000000000000" pitchFamily="34" charset="-128"/>
              </a:rPr>
              <a:t>ー</a:t>
            </a:r>
            <a:r>
              <a:rPr lang="ja-JP" altLang="en-US" sz="1511" dirty="0">
                <a:latin typeface="小塚ゴシック Pro M" panose="020B0700000000000000" pitchFamily="34" charset="-128"/>
                <a:ea typeface="小塚ゴシック Pro M" panose="020B0700000000000000" pitchFamily="34" charset="-128"/>
              </a:rPr>
              <a:t>ーー</a:t>
            </a:r>
            <a:r>
              <a:rPr lang="ja-JP" altLang="en-US" sz="1511" dirty="0" err="1">
                <a:latin typeface="小塚ゴシック Pro M" panose="020B0700000000000000" pitchFamily="34" charset="-128"/>
                <a:ea typeface="小塚ゴシック Pro M" panose="020B0700000000000000" pitchFamily="34" charset="-128"/>
              </a:rPr>
              <a:t>ーーーーーーーー</a:t>
            </a:r>
            <a:r>
              <a:rPr lang="ja-JP" altLang="en-US" sz="1511" dirty="0" err="1">
                <a:latin typeface="小塚ゴシック Pro M" panose="020B0700000000000000" pitchFamily="34" charset="-128"/>
                <a:ea typeface="小塚ゴシック Pro M" panose="020B0700000000000000" pitchFamily="34" charset="-128"/>
              </a:rPr>
              <a:t>ー</a:t>
            </a:r>
            <a:endParaRPr lang="en-US" altLang="ja-JP" sz="1511" dirty="0">
              <a:latin typeface="小塚ゴシック Pro M" panose="020B0700000000000000" pitchFamily="34" charset="-128"/>
              <a:ea typeface="小塚ゴシック Pro M" panose="020B0700000000000000" pitchFamily="34" charset="-128"/>
            </a:endParaRPr>
          </a:p>
          <a:p>
            <a:pPr algn="ctr"/>
            <a:endParaRPr lang="en-US" altLang="ja-JP" sz="971" dirty="0">
              <a:latin typeface="小塚ゴシック Pro M" panose="020B0700000000000000" pitchFamily="34" charset="-128"/>
              <a:ea typeface="小塚ゴシック Pro M" panose="020B0700000000000000" pitchFamily="34" charset="-128"/>
            </a:endParaRPr>
          </a:p>
          <a:p>
            <a:pPr algn="ctr"/>
            <a:r>
              <a:rPr lang="ja-JP" altLang="en-US" sz="1727" dirty="0">
                <a:latin typeface="小塚ゴシック Pro M" panose="020B0700000000000000" pitchFamily="34" charset="-128"/>
                <a:ea typeface="小塚ゴシック Pro M" panose="020B0700000000000000" pitchFamily="34" charset="-128"/>
              </a:rPr>
              <a:t>認定</a:t>
            </a:r>
            <a:r>
              <a:rPr lang="en-US" altLang="ja-JP" sz="1727" dirty="0">
                <a:latin typeface="小塚ゴシック Pro M" panose="020B0700000000000000" pitchFamily="34" charset="-128"/>
                <a:ea typeface="小塚ゴシック Pro M" panose="020B0700000000000000" pitchFamily="34" charset="-128"/>
              </a:rPr>
              <a:t>NPO</a:t>
            </a:r>
            <a:r>
              <a:rPr lang="ja-JP" altLang="en-US" sz="1727" dirty="0">
                <a:latin typeface="小塚ゴシック Pro M" panose="020B0700000000000000" pitchFamily="34" charset="-128"/>
                <a:ea typeface="小塚ゴシック Pro M" panose="020B0700000000000000" pitchFamily="34" charset="-128"/>
              </a:rPr>
              <a:t>法人コミュニティ・サポートセンター神戸</a:t>
            </a:r>
            <a:endParaRPr lang="en-US" altLang="ja-JP" sz="1727" dirty="0">
              <a:latin typeface="小塚ゴシック Pro M" panose="020B0700000000000000" pitchFamily="34" charset="-128"/>
              <a:ea typeface="小塚ゴシック Pro M" panose="020B0700000000000000" pitchFamily="34" charset="-128"/>
            </a:endParaRPr>
          </a:p>
          <a:p>
            <a:pPr algn="ctr"/>
            <a:r>
              <a:rPr lang="ja-JP" altLang="en-US" sz="1511" dirty="0">
                <a:latin typeface="小塚ゴシック Pro M" panose="020B0700000000000000" pitchFamily="34" charset="-128"/>
                <a:ea typeface="小塚ゴシック Pro M" panose="020B0700000000000000" pitchFamily="34" charset="-128"/>
              </a:rPr>
              <a:t>（ＣＳ神戸／担当：白井、長井）</a:t>
            </a:r>
            <a:endParaRPr lang="en-US" altLang="ja-JP" sz="1187" dirty="0">
              <a:latin typeface="小塚ゴシック Pro M" panose="020B0700000000000000" pitchFamily="34" charset="-128"/>
              <a:ea typeface="小塚ゴシック Pro M" panose="020B0700000000000000" pitchFamily="34" charset="-128"/>
            </a:endParaRPr>
          </a:p>
          <a:p>
            <a:pPr>
              <a:lnSpc>
                <a:spcPct val="120000"/>
              </a:lnSpc>
            </a:pPr>
            <a:endParaRPr lang="en-US" altLang="ja-JP" sz="756" dirty="0">
              <a:latin typeface="小塚ゴシック Pro M" panose="020B0700000000000000" pitchFamily="34" charset="-128"/>
              <a:ea typeface="小塚ゴシック Pro M" panose="020B0700000000000000" pitchFamily="34" charset="-128"/>
            </a:endParaRPr>
          </a:p>
          <a:p>
            <a:pPr>
              <a:lnSpc>
                <a:spcPct val="120000"/>
              </a:lnSpc>
            </a:pPr>
            <a:r>
              <a:rPr lang="ja-JP" altLang="en-US" sz="1511" dirty="0">
                <a:latin typeface="小塚ゴシック Pro M" panose="020B0700000000000000" pitchFamily="34" charset="-128"/>
                <a:ea typeface="小塚ゴシック Pro M" panose="020B0700000000000000" pitchFamily="34" charset="-128"/>
              </a:rPr>
              <a:t>　　　　　　〒</a:t>
            </a:r>
            <a:r>
              <a:rPr lang="en-US" altLang="ja-JP" sz="1511" dirty="0">
                <a:latin typeface="小塚ゴシック Pro M" panose="020B0700000000000000" pitchFamily="34" charset="-128"/>
                <a:ea typeface="小塚ゴシック Pro M" panose="020B0700000000000000" pitchFamily="34" charset="-128"/>
              </a:rPr>
              <a:t>658-0052</a:t>
            </a:r>
            <a:endParaRPr lang="en-US" altLang="ja-JP" sz="1511" dirty="0">
              <a:latin typeface="小塚ゴシック Pro M" panose="020B0700000000000000" pitchFamily="34" charset="-128"/>
              <a:ea typeface="小塚ゴシック Pro M" panose="020B0700000000000000" pitchFamily="34" charset="-128"/>
            </a:endParaRPr>
          </a:p>
          <a:p>
            <a:pPr>
              <a:lnSpc>
                <a:spcPct val="120000"/>
              </a:lnSpc>
            </a:pPr>
            <a:r>
              <a:rPr lang="ja-JP" altLang="en-US" sz="1511" dirty="0">
                <a:latin typeface="小塚ゴシック Pro M" panose="020B0700000000000000" pitchFamily="34" charset="-128"/>
                <a:ea typeface="小塚ゴシック Pro M" panose="020B0700000000000000" pitchFamily="34" charset="-128"/>
              </a:rPr>
              <a:t>　　　　　　</a:t>
            </a:r>
            <a:r>
              <a:rPr lang="zh-TW" altLang="en-US" sz="1511" dirty="0">
                <a:latin typeface="小塚ゴシック Pro M" panose="020B0700000000000000" pitchFamily="34" charset="-128"/>
                <a:ea typeface="小塚ゴシック Pro M" panose="020B0700000000000000" pitchFamily="34" charset="-128"/>
              </a:rPr>
              <a:t>神戸市</a:t>
            </a:r>
            <a:r>
              <a:rPr lang="zh-TW" altLang="en-US" sz="1511" dirty="0">
                <a:latin typeface="小塚ゴシック Pro M" panose="020B0700000000000000" pitchFamily="34" charset="-128"/>
                <a:ea typeface="小塚ゴシック Pro M" panose="020B0700000000000000" pitchFamily="34" charset="-128"/>
              </a:rPr>
              <a:t>東灘区住吉東町</a:t>
            </a:r>
            <a:r>
              <a:rPr lang="en-US" altLang="zh-TW" sz="1511" dirty="0">
                <a:latin typeface="小塚ゴシック Pro M" panose="020B0700000000000000" pitchFamily="34" charset="-128"/>
                <a:ea typeface="小塚ゴシック Pro M" panose="020B0700000000000000" pitchFamily="34" charset="-128"/>
              </a:rPr>
              <a:t>5-2-2</a:t>
            </a:r>
            <a:r>
              <a:rPr lang="ja-JP" altLang="en-US" sz="1511" dirty="0">
                <a:latin typeface="小塚ゴシック Pro M" panose="020B0700000000000000" pitchFamily="34" charset="-128"/>
                <a:ea typeface="小塚ゴシック Pro M" panose="020B0700000000000000" pitchFamily="34" charset="-128"/>
              </a:rPr>
              <a:t> ビュータワー</a:t>
            </a:r>
            <a:r>
              <a:rPr lang="ja-JP" altLang="en-US" sz="1511" dirty="0">
                <a:latin typeface="小塚ゴシック Pro M" panose="020B0700000000000000" pitchFamily="34" charset="-128"/>
                <a:ea typeface="小塚ゴシック Pro M" panose="020B0700000000000000" pitchFamily="34" charset="-128"/>
              </a:rPr>
              <a:t>住吉館</a:t>
            </a:r>
            <a:r>
              <a:rPr lang="en-US" altLang="ja-JP" sz="1511" dirty="0">
                <a:latin typeface="小塚ゴシック Pro M" panose="020B0700000000000000" pitchFamily="34" charset="-128"/>
                <a:ea typeface="小塚ゴシック Pro M" panose="020B0700000000000000" pitchFamily="34" charset="-128"/>
              </a:rPr>
              <a:t>104</a:t>
            </a:r>
          </a:p>
          <a:p>
            <a:pPr>
              <a:lnSpc>
                <a:spcPct val="120000"/>
              </a:lnSpc>
            </a:pPr>
            <a:r>
              <a:rPr lang="ja-JP" altLang="en-US" sz="1511" dirty="0">
                <a:latin typeface="小塚ゴシック Pro M" panose="020B0700000000000000" pitchFamily="34" charset="-128"/>
                <a:ea typeface="小塚ゴシック Pro M" panose="020B0700000000000000" pitchFamily="34" charset="-128"/>
              </a:rPr>
              <a:t>　　　　　　</a:t>
            </a:r>
            <a:r>
              <a:rPr lang="en-US" altLang="ja-JP" sz="1511" dirty="0">
                <a:latin typeface="小塚ゴシック Pro M" panose="020B0700000000000000" pitchFamily="34" charset="-128"/>
                <a:ea typeface="小塚ゴシック Pro M" panose="020B0700000000000000" pitchFamily="34" charset="-128"/>
              </a:rPr>
              <a:t>TEL</a:t>
            </a:r>
            <a:r>
              <a:rPr lang="ja-JP" altLang="en-US" sz="1511" dirty="0">
                <a:latin typeface="小塚ゴシック Pro M" panose="020B0700000000000000" pitchFamily="34" charset="-128"/>
                <a:ea typeface="小塚ゴシック Pro M" panose="020B0700000000000000" pitchFamily="34" charset="-128"/>
              </a:rPr>
              <a:t>：</a:t>
            </a:r>
            <a:r>
              <a:rPr lang="en-US" altLang="ja-JP" sz="1511" dirty="0">
                <a:latin typeface="小塚ゴシック Pro M" panose="020B0700000000000000" pitchFamily="34" charset="-128"/>
                <a:ea typeface="小塚ゴシック Pro M" panose="020B0700000000000000" pitchFamily="34" charset="-128"/>
              </a:rPr>
              <a:t>078-841-0310</a:t>
            </a:r>
            <a:r>
              <a:rPr lang="ja-JP" altLang="en-US" sz="1511" dirty="0">
                <a:latin typeface="小塚ゴシック Pro M" panose="020B0700000000000000" pitchFamily="34" charset="-128"/>
                <a:ea typeface="小塚ゴシック Pro M" panose="020B0700000000000000" pitchFamily="34" charset="-128"/>
              </a:rPr>
              <a:t>　</a:t>
            </a:r>
            <a:r>
              <a:rPr lang="en-US" altLang="ja-JP" sz="1511" dirty="0">
                <a:latin typeface="小塚ゴシック Pro M" panose="020B0700000000000000" pitchFamily="34" charset="-128"/>
                <a:ea typeface="小塚ゴシック Pro M" panose="020B0700000000000000" pitchFamily="34" charset="-128"/>
              </a:rPr>
              <a:t>FAX</a:t>
            </a:r>
            <a:r>
              <a:rPr lang="ja-JP" altLang="en-US" sz="1511" dirty="0">
                <a:latin typeface="小塚ゴシック Pro M" panose="020B0700000000000000" pitchFamily="34" charset="-128"/>
                <a:ea typeface="小塚ゴシック Pro M" panose="020B0700000000000000" pitchFamily="34" charset="-128"/>
              </a:rPr>
              <a:t>：</a:t>
            </a:r>
            <a:r>
              <a:rPr lang="en-US" altLang="ja-JP" sz="1511" dirty="0">
                <a:latin typeface="小塚ゴシック Pro M" panose="020B0700000000000000" pitchFamily="34" charset="-128"/>
                <a:ea typeface="小塚ゴシック Pro M" panose="020B0700000000000000" pitchFamily="34" charset="-128"/>
              </a:rPr>
              <a:t>078-841-0312</a:t>
            </a:r>
          </a:p>
          <a:p>
            <a:pPr>
              <a:lnSpc>
                <a:spcPct val="120000"/>
              </a:lnSpc>
            </a:pPr>
            <a:r>
              <a:rPr lang="ja-JP" altLang="en-US" sz="1511" dirty="0">
                <a:latin typeface="小塚ゴシック Pro M" panose="020B0700000000000000" pitchFamily="34" charset="-128"/>
                <a:ea typeface="小塚ゴシック Pro M" panose="020B0700000000000000" pitchFamily="34" charset="-128"/>
              </a:rPr>
              <a:t>　</a:t>
            </a:r>
            <a:r>
              <a:rPr lang="ja-JP" altLang="en-US" sz="1511" dirty="0">
                <a:latin typeface="小塚ゴシック Pro M" panose="020B0700000000000000" pitchFamily="34" charset="-128"/>
                <a:ea typeface="小塚ゴシック Pro M" panose="020B0700000000000000" pitchFamily="34" charset="-128"/>
              </a:rPr>
              <a:t>　　　　　</a:t>
            </a:r>
            <a:r>
              <a:rPr lang="en-US" altLang="ja-JP" sz="1511" dirty="0">
                <a:latin typeface="小塚ゴシック Pro M" panose="020B0700000000000000" pitchFamily="34" charset="-128"/>
                <a:ea typeface="小塚ゴシック Pro M" panose="020B0700000000000000" pitchFamily="34" charset="-128"/>
              </a:rPr>
              <a:t>Mail</a:t>
            </a:r>
            <a:r>
              <a:rPr lang="ja-JP" altLang="en-US" sz="1511" dirty="0">
                <a:latin typeface="小塚ゴシック Pro M" panose="020B0700000000000000" pitchFamily="34" charset="-128"/>
                <a:ea typeface="小塚ゴシック Pro M" panose="020B0700000000000000" pitchFamily="34" charset="-128"/>
              </a:rPr>
              <a:t>：</a:t>
            </a:r>
            <a:r>
              <a:rPr lang="en-US" altLang="ja-JP" sz="1511" dirty="0">
                <a:latin typeface="小塚ゴシック Pro M" panose="020B0700000000000000" pitchFamily="34" charset="-128"/>
                <a:ea typeface="小塚ゴシック Pro M" panose="020B0700000000000000" pitchFamily="34" charset="-128"/>
              </a:rPr>
              <a:t>office@cskobe.com</a:t>
            </a:r>
          </a:p>
        </p:txBody>
      </p:sp>
      <p:sp>
        <p:nvSpPr>
          <p:cNvPr id="28" name="テキスト ボックス 27"/>
          <p:cNvSpPr txBox="1"/>
          <p:nvPr/>
        </p:nvSpPr>
        <p:spPr>
          <a:xfrm>
            <a:off x="86908" y="911536"/>
            <a:ext cx="7402024" cy="1331390"/>
          </a:xfrm>
          <a:prstGeom prst="rect">
            <a:avLst/>
          </a:prstGeom>
          <a:noFill/>
        </p:spPr>
        <p:txBody>
          <a:bodyPr wrap="square" rtlCol="0">
            <a:spAutoFit/>
          </a:bodyPr>
          <a:lstStyle/>
          <a:p>
            <a:pPr algn="ctr"/>
            <a:r>
              <a:rPr lang="ja-JP" altLang="en-US" sz="2159"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お申込フォーム（</a:t>
            </a:r>
            <a:r>
              <a:rPr lang="en-US" altLang="ja-JP" sz="2159"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FAX</a:t>
            </a:r>
            <a:r>
              <a:rPr lang="ja-JP" altLang="en-US" sz="2159"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a:t>
            </a:r>
            <a:r>
              <a:rPr lang="en-US" altLang="ja-JP" sz="2159"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078-841-0312</a:t>
            </a:r>
            <a:r>
              <a:rPr lang="ja-JP" altLang="en-US" sz="2159"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a:t>
            </a:r>
            <a:endParaRPr lang="en-US" altLang="ja-JP" sz="2159"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endParaRPr>
          </a:p>
          <a:p>
            <a:pPr algn="ctr"/>
            <a:r>
              <a:rPr lang="ja-JP" altLang="en-US" sz="1511"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（下記にご記入いただき、ファックス、メール、電話にてお申込ください）</a:t>
            </a:r>
            <a:endParaRPr lang="en-US" altLang="ja-JP" sz="1511"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endParaRPr>
          </a:p>
          <a:p>
            <a:pPr algn="ctr"/>
            <a:endParaRPr lang="en-US" altLang="ja-JP" sz="1511"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endParaRPr>
          </a:p>
          <a:p>
            <a:endParaRPr lang="en-US" altLang="ja-JP" sz="756"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endParaRPr>
          </a:p>
          <a:p>
            <a:pPr algn="ctr"/>
            <a:r>
              <a:rPr lang="en-US" altLang="ja-JP" sz="2115"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a:t>
            </a:r>
            <a:r>
              <a:rPr lang="ja-JP" altLang="en-US" sz="2115"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締切　</a:t>
            </a:r>
            <a:r>
              <a:rPr lang="en-US" altLang="ja-JP" sz="2115"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2018</a:t>
            </a:r>
            <a:r>
              <a:rPr lang="ja-JP" altLang="en-US" sz="2115"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年</a:t>
            </a:r>
            <a:r>
              <a:rPr lang="en-US" altLang="ja-JP" sz="2115"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1</a:t>
            </a:r>
            <a:r>
              <a:rPr lang="ja-JP" altLang="en-US" sz="2115"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月</a:t>
            </a:r>
            <a:r>
              <a:rPr lang="en-US" altLang="ja-JP" sz="2115"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2</a:t>
            </a:r>
            <a:r>
              <a:rPr lang="en-US" altLang="ja-JP" sz="2115"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7</a:t>
            </a:r>
            <a:r>
              <a:rPr lang="ja-JP" altLang="en-US" sz="2115"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rPr>
              <a:t>日（土）まで</a:t>
            </a:r>
            <a:endParaRPr lang="en-US" altLang="ja-JP" sz="2115" dirty="0">
              <a:effectLst>
                <a:outerShdw blurRad="50800" dist="38100" dir="5400000" algn="t" rotWithShape="0">
                  <a:prstClr val="black">
                    <a:alpha val="40000"/>
                  </a:prstClr>
                </a:outerShdw>
              </a:effectLst>
              <a:latin typeface="小塚ゴシック Pro M" panose="020B0700000000000000" pitchFamily="34" charset="-128"/>
              <a:ea typeface="小塚ゴシック Pro M" panose="020B0700000000000000" pitchFamily="34"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424517679"/>
              </p:ext>
            </p:extLst>
          </p:nvPr>
        </p:nvGraphicFramePr>
        <p:xfrm>
          <a:off x="448925" y="2223692"/>
          <a:ext cx="6663486" cy="4911370"/>
        </p:xfrm>
        <a:graphic>
          <a:graphicData uri="http://schemas.openxmlformats.org/drawingml/2006/table">
            <a:tbl>
              <a:tblPr firstRow="1" bandRow="1">
                <a:tableStyleId>{5940675A-B579-460E-94D1-54222C63F5DA}</a:tableStyleId>
              </a:tblPr>
              <a:tblGrid>
                <a:gridCol w="1500967"/>
                <a:gridCol w="2901822"/>
                <a:gridCol w="1116372"/>
                <a:gridCol w="1144325"/>
              </a:tblGrid>
              <a:tr h="355116">
                <a:tc>
                  <a:txBody>
                    <a:bodyPr/>
                    <a:lstStyle/>
                    <a:p>
                      <a:pPr algn="ctr"/>
                      <a:r>
                        <a:rPr kumimoji="1" lang="ja-JP" altLang="en-US" sz="1200" b="1" dirty="0" smtClean="0"/>
                        <a:t>ふりがな</a:t>
                      </a:r>
                      <a:endParaRPr kumimoji="1" lang="ja-JP" altLang="en-US" sz="1200" b="1" dirty="0"/>
                    </a:p>
                  </a:txBody>
                  <a:tcPr marL="98694" marR="98694" marT="49347" marB="49347" anchor="ctr"/>
                </a:tc>
                <a:tc>
                  <a:txBody>
                    <a:bodyPr/>
                    <a:lstStyle/>
                    <a:p>
                      <a:pPr algn="ctr"/>
                      <a:endParaRPr kumimoji="1" lang="ja-JP" altLang="en-US" sz="1200" dirty="0"/>
                    </a:p>
                  </a:txBody>
                  <a:tcPr marL="98694" marR="98694" marT="49347" marB="49347" anchor="ctr"/>
                </a:tc>
                <a:tc>
                  <a:txBody>
                    <a:bodyPr/>
                    <a:lstStyle/>
                    <a:p>
                      <a:pPr algn="ctr"/>
                      <a:r>
                        <a:rPr kumimoji="1" lang="ja-JP" altLang="en-US" sz="1500" b="1" dirty="0" smtClean="0"/>
                        <a:t>性別</a:t>
                      </a:r>
                      <a:endParaRPr kumimoji="1" lang="ja-JP" altLang="en-US" sz="1500" b="1" dirty="0"/>
                    </a:p>
                  </a:txBody>
                  <a:tcPr marL="98694" marR="98694" marT="49347" marB="49347" anchor="ctr"/>
                </a:tc>
                <a:tc>
                  <a:txBody>
                    <a:bodyPr/>
                    <a:lstStyle/>
                    <a:p>
                      <a:pPr algn="ctr"/>
                      <a:r>
                        <a:rPr kumimoji="1" lang="ja-JP" altLang="en-US" sz="1500" b="1" dirty="0" smtClean="0"/>
                        <a:t>年代</a:t>
                      </a:r>
                      <a:endParaRPr kumimoji="1" lang="ja-JP" altLang="en-US" sz="1500" b="1" dirty="0"/>
                    </a:p>
                  </a:txBody>
                  <a:tcPr marL="98694" marR="98694" marT="49347" marB="49347" anchor="ctr"/>
                </a:tc>
              </a:tr>
              <a:tr h="563739">
                <a:tc>
                  <a:txBody>
                    <a:bodyPr/>
                    <a:lstStyle/>
                    <a:p>
                      <a:pPr algn="ctr"/>
                      <a:r>
                        <a:rPr kumimoji="1" lang="ja-JP" altLang="en-US" sz="1500" b="1" dirty="0" smtClean="0"/>
                        <a:t>お名前</a:t>
                      </a:r>
                      <a:endParaRPr kumimoji="1" lang="ja-JP" altLang="en-US" sz="1500" b="1" dirty="0"/>
                    </a:p>
                  </a:txBody>
                  <a:tcPr marL="98694" marR="98694" marT="49347" marB="49347" anchor="ctr"/>
                </a:tc>
                <a:tc>
                  <a:txBody>
                    <a:bodyPr/>
                    <a:lstStyle/>
                    <a:p>
                      <a:pPr algn="ctr"/>
                      <a:endParaRPr kumimoji="1" lang="ja-JP" altLang="en-US" sz="1200" dirty="0"/>
                    </a:p>
                  </a:txBody>
                  <a:tcPr marL="98694" marR="98694" marT="49347" marB="49347" anchor="ctr"/>
                </a:tc>
                <a:tc>
                  <a:txBody>
                    <a:bodyPr/>
                    <a:lstStyle/>
                    <a:p>
                      <a:pPr algn="ctr"/>
                      <a:r>
                        <a:rPr kumimoji="1" lang="ja-JP" altLang="en-US" sz="1200" dirty="0" smtClean="0"/>
                        <a:t>男・女</a:t>
                      </a:r>
                      <a:endParaRPr kumimoji="1" lang="ja-JP" altLang="en-US" sz="1200" dirty="0"/>
                    </a:p>
                  </a:txBody>
                  <a:tcPr marL="98694" marR="98694" marT="49347" marB="49347" anchor="ctr"/>
                </a:tc>
                <a:tc>
                  <a:txBody>
                    <a:bodyPr/>
                    <a:lstStyle/>
                    <a:p>
                      <a:pPr algn="ctr"/>
                      <a:endParaRPr kumimoji="1" lang="ja-JP" altLang="en-US" sz="1200" dirty="0"/>
                    </a:p>
                  </a:txBody>
                  <a:tcPr marL="98694" marR="98694" marT="49347" marB="49347" anchor="ctr"/>
                </a:tc>
              </a:tr>
              <a:tr h="691939">
                <a:tc>
                  <a:txBody>
                    <a:bodyPr/>
                    <a:lstStyle/>
                    <a:p>
                      <a:pPr algn="ctr"/>
                      <a:r>
                        <a:rPr kumimoji="1" lang="ja-JP" altLang="en-US" sz="1500" b="1" dirty="0" smtClean="0"/>
                        <a:t>所属団体</a:t>
                      </a:r>
                      <a:r>
                        <a:rPr kumimoji="1" lang="ja-JP" altLang="en-US" sz="1000" b="1" dirty="0" smtClean="0"/>
                        <a:t>（あれば）</a:t>
                      </a:r>
                      <a:endParaRPr kumimoji="1" lang="ja-JP" altLang="en-US" sz="1500" b="1" dirty="0"/>
                    </a:p>
                  </a:txBody>
                  <a:tcPr marL="98694" marR="98694" marT="49347" marB="49347" anchor="ctr"/>
                </a:tc>
                <a:tc gridSpan="3">
                  <a:txBody>
                    <a:bodyPr/>
                    <a:lstStyle/>
                    <a:p>
                      <a:pPr algn="l"/>
                      <a:endParaRPr kumimoji="1" lang="ja-JP" altLang="en-US" sz="1200" dirty="0"/>
                    </a:p>
                  </a:txBody>
                  <a:tcPr marL="98694" marR="98694" marT="49347" marB="49347"/>
                </a:tc>
                <a:tc hMerge="1">
                  <a:txBody>
                    <a:bodyPr/>
                    <a:lstStyle/>
                    <a:p>
                      <a:endParaRPr kumimoji="1" lang="ja-JP" altLang="en-US"/>
                    </a:p>
                  </a:txBody>
                  <a:tcPr/>
                </a:tc>
                <a:tc hMerge="1">
                  <a:txBody>
                    <a:bodyPr/>
                    <a:lstStyle/>
                    <a:p>
                      <a:endParaRPr kumimoji="1" lang="ja-JP" altLang="en-US"/>
                    </a:p>
                  </a:txBody>
                  <a:tcPr/>
                </a:tc>
              </a:tr>
              <a:tr h="849385">
                <a:tc>
                  <a:txBody>
                    <a:bodyPr/>
                    <a:lstStyle/>
                    <a:p>
                      <a:pPr algn="ctr"/>
                      <a:r>
                        <a:rPr kumimoji="1" lang="ja-JP" altLang="en-US" sz="1500" b="1" dirty="0" smtClean="0"/>
                        <a:t>ご住所</a:t>
                      </a:r>
                      <a:endParaRPr kumimoji="1" lang="ja-JP" altLang="en-US" sz="1500" b="1" dirty="0"/>
                    </a:p>
                  </a:txBody>
                  <a:tcPr marL="98694" marR="98694" marT="49347" marB="49347" anchor="ctr"/>
                </a:tc>
                <a:tc gridSpan="3">
                  <a:txBody>
                    <a:bodyPr/>
                    <a:lstStyle/>
                    <a:p>
                      <a:pPr algn="l"/>
                      <a:r>
                        <a:rPr kumimoji="1" lang="ja-JP" altLang="en-US" sz="1200" dirty="0" smtClean="0"/>
                        <a:t>〒　　　－</a:t>
                      </a:r>
                      <a:endParaRPr kumimoji="1" lang="ja-JP" altLang="en-US" sz="1200" dirty="0"/>
                    </a:p>
                  </a:txBody>
                  <a:tcPr marL="98694" marR="98694" marT="49347" marB="49347"/>
                </a:tc>
                <a:tc hMerge="1">
                  <a:txBody>
                    <a:bodyPr/>
                    <a:lstStyle/>
                    <a:p>
                      <a:pPr algn="ctr"/>
                      <a:endParaRPr kumimoji="1" lang="ja-JP" altLang="en-US" dirty="0"/>
                    </a:p>
                  </a:txBody>
                  <a:tcPr anchor="ctr"/>
                </a:tc>
                <a:tc hMerge="1">
                  <a:txBody>
                    <a:bodyPr/>
                    <a:lstStyle/>
                    <a:p>
                      <a:pPr algn="ctr"/>
                      <a:endParaRPr kumimoji="1" lang="ja-JP" altLang="en-US" dirty="0"/>
                    </a:p>
                  </a:txBody>
                  <a:tcPr anchor="ctr"/>
                </a:tc>
              </a:tr>
              <a:tr h="563739">
                <a:tc>
                  <a:txBody>
                    <a:bodyPr/>
                    <a:lstStyle/>
                    <a:p>
                      <a:pPr algn="ctr"/>
                      <a:r>
                        <a:rPr kumimoji="1" lang="ja-JP" altLang="en-US" sz="1500" b="1" dirty="0" smtClean="0"/>
                        <a:t>連絡先</a:t>
                      </a:r>
                      <a:endParaRPr kumimoji="1" lang="en-US" altLang="ja-JP" sz="1500" b="1" dirty="0" smtClean="0"/>
                    </a:p>
                    <a:p>
                      <a:pPr algn="ctr"/>
                      <a:r>
                        <a:rPr kumimoji="1" lang="ja-JP" altLang="en-US" sz="1500" b="1" dirty="0" smtClean="0"/>
                        <a:t>電話番号</a:t>
                      </a:r>
                      <a:endParaRPr kumimoji="1" lang="ja-JP" altLang="en-US" sz="1500" b="1" dirty="0"/>
                    </a:p>
                  </a:txBody>
                  <a:tcPr marL="98694" marR="98694" marT="49347" marB="49347" anchor="ctr"/>
                </a:tc>
                <a:tc gridSpan="3">
                  <a:txBody>
                    <a:bodyPr/>
                    <a:lstStyle/>
                    <a:p>
                      <a:pPr algn="l"/>
                      <a:r>
                        <a:rPr kumimoji="1" lang="ja-JP" altLang="en-US" sz="1300" dirty="0" smtClean="0"/>
                        <a:t>（自宅）　　　　　　　　　　　　　（携帯）</a:t>
                      </a:r>
                      <a:endParaRPr kumimoji="1" lang="ja-JP" altLang="en-US" sz="1300" dirty="0"/>
                    </a:p>
                  </a:txBody>
                  <a:tcPr marL="98694" marR="98694" marT="49347" marB="49347"/>
                </a:tc>
                <a:tc hMerge="1">
                  <a:txBody>
                    <a:bodyPr/>
                    <a:lstStyle/>
                    <a:p>
                      <a:pPr algn="ctr"/>
                      <a:endParaRPr kumimoji="1" lang="ja-JP" altLang="en-US" dirty="0"/>
                    </a:p>
                  </a:txBody>
                  <a:tcPr anchor="ctr"/>
                </a:tc>
                <a:tc hMerge="1">
                  <a:txBody>
                    <a:bodyPr/>
                    <a:lstStyle/>
                    <a:p>
                      <a:pPr algn="ctr"/>
                      <a:endParaRPr kumimoji="1" lang="ja-JP" altLang="en-US" dirty="0"/>
                    </a:p>
                  </a:txBody>
                  <a:tcPr anchor="ctr"/>
                </a:tc>
              </a:tr>
              <a:tr h="563739">
                <a:tc>
                  <a:txBody>
                    <a:bodyPr/>
                    <a:lstStyle/>
                    <a:p>
                      <a:pPr algn="ctr"/>
                      <a:r>
                        <a:rPr kumimoji="1" lang="en-US" altLang="ja-JP" sz="1500" b="1" dirty="0" smtClean="0"/>
                        <a:t>E-mail</a:t>
                      </a:r>
                      <a:endParaRPr kumimoji="1" lang="ja-JP" altLang="en-US" sz="1500" b="1" dirty="0"/>
                    </a:p>
                  </a:txBody>
                  <a:tcPr marL="98694" marR="98694" marT="49347" marB="49347" anchor="ctr"/>
                </a:tc>
                <a:tc gridSpan="3">
                  <a:txBody>
                    <a:bodyPr/>
                    <a:lstStyle/>
                    <a:p>
                      <a:pPr algn="ctr"/>
                      <a:endParaRPr kumimoji="1" lang="ja-JP" altLang="en-US" sz="1200" dirty="0"/>
                    </a:p>
                  </a:txBody>
                  <a:tcPr marL="98694" marR="98694" marT="49347" marB="49347" anchor="ctr"/>
                </a:tc>
                <a:tc hMerge="1">
                  <a:txBody>
                    <a:bodyPr/>
                    <a:lstStyle/>
                    <a:p>
                      <a:pPr algn="ctr"/>
                      <a:endParaRPr kumimoji="1" lang="ja-JP" altLang="en-US" dirty="0"/>
                    </a:p>
                  </a:txBody>
                  <a:tcPr anchor="ctr"/>
                </a:tc>
                <a:tc hMerge="1">
                  <a:txBody>
                    <a:bodyPr/>
                    <a:lstStyle/>
                    <a:p>
                      <a:pPr algn="ctr"/>
                      <a:endParaRPr kumimoji="1" lang="ja-JP" altLang="en-US" dirty="0"/>
                    </a:p>
                  </a:txBody>
                  <a:tcPr anchor="ctr"/>
                </a:tc>
              </a:tr>
              <a:tr h="563739">
                <a:tc>
                  <a:txBody>
                    <a:bodyPr/>
                    <a:lstStyle/>
                    <a:p>
                      <a:pPr algn="ctr"/>
                      <a:r>
                        <a:rPr kumimoji="1" lang="ja-JP" altLang="en-US" sz="1500" b="1" dirty="0" smtClean="0"/>
                        <a:t>参加する部</a:t>
                      </a:r>
                      <a:endParaRPr kumimoji="1" lang="ja-JP" altLang="en-US" sz="1500" b="1" dirty="0"/>
                    </a:p>
                  </a:txBody>
                  <a:tcPr marL="98694" marR="98694" marT="49347" marB="49347" anchor="ctr"/>
                </a:tc>
                <a:tc gridSpan="3">
                  <a:txBody>
                    <a:bodyPr/>
                    <a:lstStyle/>
                    <a:p>
                      <a:pPr algn="ctr"/>
                      <a:r>
                        <a:rPr kumimoji="1" lang="ja-JP" altLang="en-US" sz="1500" dirty="0" smtClean="0"/>
                        <a:t>第１部　　　・　　　第２部</a:t>
                      </a:r>
                      <a:endParaRPr kumimoji="1" lang="ja-JP" altLang="en-US" sz="1500" dirty="0"/>
                    </a:p>
                  </a:txBody>
                  <a:tcPr marL="98694" marR="98694" marT="49347" marB="49347" anchor="ctr"/>
                </a:tc>
                <a:tc hMerge="1">
                  <a:txBody>
                    <a:bodyPr/>
                    <a:lstStyle/>
                    <a:p>
                      <a:pPr algn="ctr"/>
                      <a:endParaRPr kumimoji="1" lang="ja-JP" altLang="en-US" dirty="0"/>
                    </a:p>
                  </a:txBody>
                  <a:tcPr anchor="ctr"/>
                </a:tc>
                <a:tc hMerge="1">
                  <a:txBody>
                    <a:bodyPr/>
                    <a:lstStyle/>
                    <a:p>
                      <a:pPr algn="ctr"/>
                      <a:endParaRPr kumimoji="1" lang="ja-JP" altLang="en-US" dirty="0"/>
                    </a:p>
                  </a:txBody>
                  <a:tcPr anchor="ctr"/>
                </a:tc>
              </a:tr>
              <a:tr h="759974">
                <a:tc>
                  <a:txBody>
                    <a:bodyPr/>
                    <a:lstStyle/>
                    <a:p>
                      <a:pPr algn="ctr"/>
                      <a:r>
                        <a:rPr kumimoji="1" lang="ja-JP" altLang="en-US" sz="1500" b="1" dirty="0" smtClean="0"/>
                        <a:t>備考</a:t>
                      </a:r>
                      <a:endParaRPr kumimoji="1" lang="ja-JP" altLang="en-US" sz="1500" b="1" dirty="0"/>
                    </a:p>
                  </a:txBody>
                  <a:tcPr marL="98694" marR="98694" marT="49347" marB="49347" anchor="ctr"/>
                </a:tc>
                <a:tc gridSpan="3">
                  <a:txBody>
                    <a:bodyPr/>
                    <a:lstStyle/>
                    <a:p>
                      <a:pPr algn="ctr"/>
                      <a:endParaRPr kumimoji="1" lang="en-US" altLang="ja-JP" sz="1200" dirty="0" smtClean="0"/>
                    </a:p>
                    <a:p>
                      <a:pPr algn="ctr"/>
                      <a:endParaRPr kumimoji="1" lang="en-US" altLang="ja-JP" sz="1200" dirty="0" smtClean="0"/>
                    </a:p>
                    <a:p>
                      <a:pPr algn="ctr"/>
                      <a:endParaRPr kumimoji="1" lang="en-US" altLang="ja-JP" sz="1200" dirty="0" smtClean="0"/>
                    </a:p>
                  </a:txBody>
                  <a:tcPr marL="98694" marR="98694" marT="49347" marB="49347" anchor="ctr"/>
                </a:tc>
                <a:tc hMerge="1">
                  <a:txBody>
                    <a:bodyPr/>
                    <a:lstStyle/>
                    <a:p>
                      <a:pPr algn="ctr"/>
                      <a:endParaRPr kumimoji="1" lang="ja-JP" altLang="en-US" dirty="0"/>
                    </a:p>
                  </a:txBody>
                  <a:tcPr anchor="ctr"/>
                </a:tc>
                <a:tc hMerge="1">
                  <a:txBody>
                    <a:bodyPr/>
                    <a:lstStyle/>
                    <a:p>
                      <a:pPr algn="ctr"/>
                      <a:endParaRPr kumimoji="1" lang="ja-JP" altLang="en-US" dirty="0"/>
                    </a:p>
                  </a:txBody>
                  <a:tcPr anchor="ctr"/>
                </a:tc>
              </a:tr>
            </a:tbl>
          </a:graphicData>
        </a:graphic>
      </p:graphicFrame>
      <p:sp>
        <p:nvSpPr>
          <p:cNvPr id="12" name="正方形/長方形 11"/>
          <p:cNvSpPr/>
          <p:nvPr/>
        </p:nvSpPr>
        <p:spPr>
          <a:xfrm>
            <a:off x="202192" y="113087"/>
            <a:ext cx="7141133" cy="10463946"/>
          </a:xfrm>
          <a:prstGeom prst="rect">
            <a:avLst/>
          </a:prstGeom>
          <a:noFill/>
          <a:ln w="34925" cmpd="thickThi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15"/>
          </a:p>
        </p:txBody>
      </p:sp>
    </p:spTree>
    <p:extLst>
      <p:ext uri="{BB962C8B-B14F-4D97-AF65-F5344CB8AC3E}">
        <p14:creationId xmlns:p14="http://schemas.microsoft.com/office/powerpoint/2010/main" val="382463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1387</TotalTime>
  <Words>108</Words>
  <Application>Microsoft Office PowerPoint</Application>
  <PresentationFormat>ユーザー設定</PresentationFormat>
  <Paragraphs>97</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Meiryo UI</vt:lpstr>
      <vt:lpstr>ＭＳ Ｐゴシック</vt:lpstr>
      <vt:lpstr>MS UI Gothic</vt:lpstr>
      <vt:lpstr>小塚ゴシック Pro M</vt:lpstr>
      <vt:lpstr>小塚明朝 Pro M</vt:lpstr>
      <vt:lpstr>Arial</vt:lpstr>
      <vt:lpstr>Calibri</vt:lpstr>
      <vt:lpstr>Calibri Light</vt:lpstr>
      <vt:lpstr>Office テーマ</vt:lpstr>
      <vt:lpstr>PowerPoint プレゼンテーション</vt:lpstr>
      <vt:lpstr>PowerPoint プレゼンテーション</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cskobe015</dc:creator>
  <cp:lastModifiedBy>cskobe015</cp:lastModifiedBy>
  <cp:revision>126</cp:revision>
  <cp:lastPrinted>2017-12-08T06:45:13Z</cp:lastPrinted>
  <dcterms:created xsi:type="dcterms:W3CDTF">2017-11-29T06:58:29Z</dcterms:created>
  <dcterms:modified xsi:type="dcterms:W3CDTF">2017-12-14T02:25:07Z</dcterms:modified>
</cp:coreProperties>
</file>